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700" r:id="rId3"/>
    <p:sldMasterId id="2147483715" r:id="rId4"/>
    <p:sldMasterId id="2147483727" r:id="rId5"/>
    <p:sldMasterId id="2147483755" r:id="rId6"/>
    <p:sldMasterId id="2147483770" r:id="rId7"/>
  </p:sldMasterIdLst>
  <p:sldIdLst>
    <p:sldId id="344" r:id="rId8"/>
    <p:sldId id="257" r:id="rId9"/>
    <p:sldId id="258" r:id="rId10"/>
    <p:sldId id="324" r:id="rId11"/>
    <p:sldId id="267" r:id="rId12"/>
    <p:sldId id="259" r:id="rId13"/>
    <p:sldId id="266" r:id="rId14"/>
    <p:sldId id="263" r:id="rId15"/>
    <p:sldId id="268" r:id="rId16"/>
    <p:sldId id="260" r:id="rId17"/>
    <p:sldId id="313" r:id="rId18"/>
    <p:sldId id="261" r:id="rId19"/>
    <p:sldId id="314" r:id="rId20"/>
    <p:sldId id="281" r:id="rId21"/>
    <p:sldId id="305" r:id="rId22"/>
    <p:sldId id="278" r:id="rId23"/>
    <p:sldId id="300" r:id="rId24"/>
    <p:sldId id="275" r:id="rId25"/>
    <p:sldId id="272" r:id="rId26"/>
    <p:sldId id="271" r:id="rId27"/>
    <p:sldId id="342" r:id="rId28"/>
    <p:sldId id="276" r:id="rId29"/>
    <p:sldId id="336" r:id="rId30"/>
    <p:sldId id="291" r:id="rId31"/>
    <p:sldId id="320" r:id="rId32"/>
    <p:sldId id="277" r:id="rId33"/>
    <p:sldId id="282" r:id="rId34"/>
    <p:sldId id="283" r:id="rId35"/>
    <p:sldId id="289" r:id="rId36"/>
    <p:sldId id="325" r:id="rId37"/>
    <p:sldId id="292" r:id="rId38"/>
    <p:sldId id="284" r:id="rId39"/>
    <p:sldId id="337" r:id="rId40"/>
    <p:sldId id="293" r:id="rId41"/>
    <p:sldId id="312" r:id="rId42"/>
    <p:sldId id="310" r:id="rId43"/>
    <p:sldId id="315" r:id="rId44"/>
    <p:sldId id="298" r:id="rId45"/>
    <p:sldId id="318" r:id="rId46"/>
    <p:sldId id="323" r:id="rId47"/>
    <p:sldId id="334" r:id="rId48"/>
    <p:sldId id="335" r:id="rId49"/>
    <p:sldId id="343" r:id="rId50"/>
    <p:sldId id="339" r:id="rId51"/>
    <p:sldId id="316" r:id="rId52"/>
    <p:sldId id="303" r:id="rId53"/>
    <p:sldId id="279" r:id="rId54"/>
  </p:sldIdLst>
  <p:sldSz cx="9144000" cy="6858000" type="screen4x3"/>
  <p:notesSz cx="6858000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7F04E-324B-4239-A515-8106248E3203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E7C3-6BC8-45B2-A582-A3B353112D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926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7F04E-324B-4239-A515-8106248E3203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E7C3-6BC8-45B2-A582-A3B353112D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413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7F04E-324B-4239-A515-8106248E3203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E7C3-6BC8-45B2-A582-A3B353112D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758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CE9A-EFF5-47FE-B77E-B006C63D91DD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1F6-CA00-4D6D-B17E-5ED69DC85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907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CE9A-EFF5-47FE-B77E-B006C63D91DD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1F6-CA00-4D6D-B17E-5ED69DC85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125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CE9A-EFF5-47FE-B77E-B006C63D91DD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1F6-CA00-4D6D-B17E-5ED69DC85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249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CE9A-EFF5-47FE-B77E-B006C63D91DD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1F6-CA00-4D6D-B17E-5ED69DC85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293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CE9A-EFF5-47FE-B77E-B006C63D91DD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1F6-CA00-4D6D-B17E-5ED69DC85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249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CE9A-EFF5-47FE-B77E-B006C63D91DD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1F6-CA00-4D6D-B17E-5ED69DC85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019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CE9A-EFF5-47FE-B77E-B006C63D91DD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1F6-CA00-4D6D-B17E-5ED69DC85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041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CE9A-EFF5-47FE-B77E-B006C63D91DD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1F6-CA00-4D6D-B17E-5ED69DC85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866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7F04E-324B-4239-A515-8106248E3203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E7C3-6BC8-45B2-A582-A3B353112D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59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CE9A-EFF5-47FE-B77E-B006C63D91DD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1F6-CA00-4D6D-B17E-5ED69DC85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160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CE9A-EFF5-47FE-B77E-B006C63D91DD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1F6-CA00-4D6D-B17E-5ED69DC85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30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CE9A-EFF5-47FE-B77E-B006C63D91DD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1F6-CA00-4D6D-B17E-5ED69DC85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21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1DF61-B267-46A6-8CB2-58B8E5A3A0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11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24E30-6567-4033-BF5B-0DE084F414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19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94DD4CB-07E0-49B7-BDB0-5EE137EAA05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58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5816ED-DA61-2EF6-6F39-7CE8662FC4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0B7F2B-2950-5587-3499-D469E212B1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3FC724-6821-3AD5-2641-91C886E77E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2D6821-826A-4FB5-B681-B9009891757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5859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F2FDB7-BE86-4307-724B-334D22A6CA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1618EE-C9B3-054D-F34D-C5619D0B88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70C944-E6B7-5669-016A-30D5367573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151BB-37AB-4084-AC7F-3A2832C476E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2519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784F1E-711A-0846-8A94-35D1C831CE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C950B3-B272-B30E-F21F-C58BD0E1A7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66A61F-1790-03C4-051D-B9A09DF041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271FC-FFA4-42A7-9DC6-D24C9214966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35537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BBE6E4-CE85-F44D-45FD-4A00799BCA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20C2E2-6B42-58EB-2F00-299EB3E51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3CA2F8-E205-7DE4-9980-24F698D7BA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EE605-2381-4831-B3E6-AEA3A46CAA3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3411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7F04E-324B-4239-A515-8106248E3203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E7C3-6BC8-45B2-A582-A3B353112D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499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47D2A47-0ED9-BCB0-0BC7-9766601D83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26137FE-52E9-BD26-4B6E-E3AB0DFA91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35FE273-4A52-BD1C-3FAA-AA3BC62E25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8C8ED-E1A2-4298-9D04-FBC056AF8F3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5195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4E065D5-EA59-2AC7-F666-7F51C65EB3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EA342D7-B992-1A56-C80A-0389D05F6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F0323E7-C920-B2C6-22B0-3950A728D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FBCDB-9C7F-4AAB-B73B-1FE0F28810E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8901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CEB8A55-909F-02FA-2B73-B2FBF8E1FC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9D66A6A-E777-7E1D-CBF5-A84C48E902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11ADEB-AA4F-EA02-B41E-9951E111E9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E0DC44-8200-4B30-9CFF-04C98813E68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78606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D60754-6316-71D2-60A1-611EC2EBAC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C4D369-F282-3FFF-813B-5B53D53004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89C513-217C-A25C-385C-7B6B524DA9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B640D7-5B19-4453-9C02-87C690CCF81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9710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F86503-D7C2-5D82-CA43-969B0D3A49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D90FD2-A3B1-07FF-8B16-B7BCCB60B2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F4543F-CA11-1DE8-BF5A-E7183D7B25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316642-19DB-4EC9-B132-37E88CF8A72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86084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EEE0F6-0BEF-CA1B-7674-205F139BCD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7CA3C9-7D5A-0963-E31B-F5F8866F82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98678A-FD57-EFF5-0AC5-AADBCACD9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ED6BB-22B5-4D8A-886B-72A60DE8F5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3513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C94754-183F-3C3C-FAAD-4DB744B1D5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224CFA-CA91-3AD2-A170-1D62C9999E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AF3C98-B7A0-EAE1-85E1-E11091F0E3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F68E4-276E-4E2F-A73A-22DF04D3E1F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3354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54DA513-8827-902D-676A-3617AD47D5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0D212EB-4944-FDEA-AFEA-975B1CEE29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AE776D5-5752-2714-9F1F-EA4C46BFFC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A0A966-9790-46FC-8DB8-00DF75BC19D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8260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A463295-E716-6819-C0A4-F5B3A37557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6CD3667-99F5-28DF-E64C-83B4103BEA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AD4228B-C6B4-5C39-668F-20D0F8171A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98B6FC-8D81-4FFA-B80B-E4243100734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082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113A3CD-47EB-52F6-03AF-3704F5A711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F2D9DD5-E39C-9085-5D37-066FD55CBD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042D340-A81A-E3FD-C078-1C8310BAEF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D28594-DF21-42C7-A85D-BB6FBFB855E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172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7F04E-324B-4239-A515-8106248E3203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E7C3-6BC8-45B2-A582-A3B353112D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5151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297F-9754-43A4-A7C9-263DC48C3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05995B-CBAA-502A-71F8-A243A0C62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3A8F-5677-F138-DAA3-033150401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D3316-F414-D09E-4514-A037183F9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4E0C3-A424-F584-3BFD-DAA12A996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739AF-8B20-475F-8ED3-B31684AD9D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134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C382-7106-1C5D-25A0-E1F50355A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4EC73-2052-AF69-0A64-EE1EC4933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2F979-9D71-3993-3F58-86F05FFB9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55B58-C596-2B47-F44F-3FC9FA80E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8759A-2241-4491-4543-D4AD60647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8C6B3-E6CE-4B6B-A8FB-1B30AEE6F8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8754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8AB4-884D-14A0-40CB-052D8934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812E1-7352-18B8-B79E-D5F9257DE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FECF3-73C8-D8A2-78E6-A1228317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C0C49-7EB3-61C8-2261-FD533E15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C28D2-2357-E972-2290-E43A03470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9620-ABE7-4273-8DFA-41CC156C14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8835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95C61-C1DB-6A09-E3E7-165430ABE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53B34-7701-F7B1-6385-C05580A3F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CFC08-AD04-B8A4-0512-3CFDA901E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1ECD4-B91B-05FF-B8C0-6E141FF89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398E-1A2F-8AF3-F156-C8CC211C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4CB55-B04D-0ECB-405A-E7FA02E22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84B1CF-AE73-49A3-B0DD-13798A3EE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026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63EF5-66FE-6062-E8D7-B8F3EFBF3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CAC4A-2C43-CBE5-D5CF-4A8B87B6F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A9524-7BA6-2F12-A68D-2BF459308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608FC-A69D-F9EB-F635-6BA0DE0C8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5B8D8C-1BB4-4AEB-BF4F-A0536A29B1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B83648-20B4-FB19-0ADF-887166706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C774B2-46BC-8935-05A5-A2EA03A0B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F64B0-1522-0D55-89BD-EF2656AE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1E0A5-1220-401A-92C8-8CEF535F8A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31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38028-A6B7-7665-E381-1BCE1496C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E4966-85DC-552A-D1A1-8427B725A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2F0F39-605A-1101-AF2D-A43B2EDC2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FF4C60-85DD-0A95-584C-BA1B7A3E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B4DCA-13D4-424F-8B74-F3A486FBB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3798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5DF008-099B-05C7-3B0B-7F542FD5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069B5-0C5B-1D0B-9B4F-90C3DE961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9B248-DA63-9792-98B5-0AB957EB8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6CB08-0C69-4BED-AA93-41D22385DC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4490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0A010-C314-ED6E-48E1-DB2D697A3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71363-441F-5BEE-7179-32BD4882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DA52DD-EFA4-6A91-2797-0E0FE8272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5A7AE-14CB-80BD-D841-6ADEFFD03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4032C-2A65-8653-4DA0-821D52261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171B3-251D-E1EB-E1E4-CB91CAC6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38907-13D5-409E-A965-71CEFEAC21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9530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F02FE-AE54-7C6B-9E6E-2839CFFD6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9D010-1F5C-6A33-E3F3-A337C51A5D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AD44E0-D3AC-1519-CE8A-8974B4107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04463-33AE-B7CA-D004-B753E94A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4FFDA-0DEF-C146-56C7-85B8A6073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861DB-FAA7-D7DA-6E91-1930CF8B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838A29-E525-4C21-B46E-9653A122A8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1190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2138-A450-5670-90B5-22EE24A37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873B23-4D0B-6E1A-0164-1EF9F763E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83ECF-5BCB-671A-C6A5-74C6EB68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F5423-6795-3028-A4D8-30CD95EA9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0CF0C-5787-0D27-FA5C-D254F3F6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FBFD9-783E-4B1B-8384-C08AD8E4F2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32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7F04E-324B-4239-A515-8106248E3203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E7C3-6BC8-45B2-A582-A3B353112D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3783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FB42E9-04B6-9DCF-A616-10C34D851A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7593D4-73A5-9764-62A8-ED85B7513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6BF21-82EF-2B69-6F30-4C33B6013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0434A-1C90-E772-CE2F-DF5C24728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2A626-2BA0-3D5D-427D-083A2C92F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5DBD83-389A-4F5B-B3C7-65816084E0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3275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C8D94-E130-D70A-D084-CA7B05162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86DEE-1C4D-4A3B-C4ED-696637490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0EA83-4CED-9EB3-73FC-46F5F8F82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6469F-2E6B-E524-F71D-037BBAF2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AE6F0-0667-6084-137A-142817A0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A88E1-8704-4892-91B6-F5E16E9366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6702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6CCC0-DF1A-2635-D84D-FDD4F8AE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F09CF-FAC5-A6E0-9B85-6E2590F8F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1DB8B-6D56-A529-D69D-572120F18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2B0AE-91B6-DDD3-DA75-0DF781750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40FE3-3DEB-49E8-41E5-2B3F414F6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62AE3-C258-403A-AD5A-A7FA1DBB20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3263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CD6C-5877-1016-E7F2-255A5BA7A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D135B-A233-32E2-63B6-5BD128A7D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07D8B-D723-11F2-FED8-037BE5D68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5EC64-3FCC-B3D7-A5FB-C95C873E0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F3458-1750-B7E5-A909-8018B57D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3413D-2EF6-463E-8016-F49CF337FD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7313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DA85F-A41B-4C40-AA36-8187D77BF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0BC2C-4342-6528-63C0-DCF06DE20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BDFCD-5022-61E7-B42C-43FBC7DD1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63FE0-EC30-1531-6C34-36DC913E0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7C0FA-88F9-9755-90F9-8BA6346D2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D212F-2CC3-E1AF-1157-A75EBB804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6335E-93CC-4CCF-80D0-BBA9B4BB8D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7971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3813B-BC4D-6456-5B34-57159ED81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2286B-8A57-BFE3-91CA-E3F9E4E2B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CFE24-FFA2-E57F-9D45-1F129C1A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37C985-97C8-B9A0-B6C2-9674EC74E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8AD9E-824F-02E8-3698-F8E8A6B139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1240BF-9D5E-0C26-341A-AFE647601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AA0230-791F-48BC-529B-63E2F86E7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954DCD-2799-B39C-A063-0D8B03EC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85094-D2A3-45CF-B2C4-5CEC05CD1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5077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AFE28-AB96-D009-5133-4C730D7A4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3056C-1390-785A-3C40-8F14D7C0F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14BBA9-F372-E789-75D9-E0BC54E33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1E0ED-DF1D-6324-AE37-B0B91B347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641C6-D1E6-4822-AAC8-1951CD3B4E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130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27F3F0-0501-E6FE-031C-6B9E82252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EED019-0322-600C-0312-CC8BA4C92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17BB9-C3E7-D8EF-FF9E-1842E87C8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83DE3-3CDF-46DD-8D2D-E03C0E5A3A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5310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ACB3D-5CC4-7631-8C8B-1946A87D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11A68-BD84-FB02-12B2-B8AED12C5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BF631-5760-8270-A617-9CA420C20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129BE-57A1-C2EA-5EFE-164D3F2C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96BDC-D597-03D9-38D6-2ED60160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2F1D4-0845-D12F-286F-2DCEEDC5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50F53-63C3-485E-B2EC-BED7AF405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9040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B001B-80CB-A969-6742-B397D502A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93BFCF-C666-C607-2EA9-B4E963559D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995E5-72A4-C9A8-296F-3AFF7F2C7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1B670-3D2B-5E99-601A-C866B44A7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67685-29B9-01CD-5162-315347D7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4DE8-55A4-7FBD-D3CD-4B2A50382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5F0D1-935B-4097-8FFD-C15D8FE3EF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376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7F04E-324B-4239-A515-8106248E3203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E7C3-6BC8-45B2-A582-A3B353112D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1731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4824C-1FC5-5B84-9D29-67C8DD11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D9FE4-AE8C-EC9D-A995-51FA075C9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00B05-F092-5B07-75FE-CD7BF588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0B5A4-0C62-14D0-0CF8-AA703B0BF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09D81-CFD9-0057-6384-774273D43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D8D9A-BA78-4979-9D6E-68219403C3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7044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857E57-05E1-F003-EB70-21F8D1030B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0D0F6-320C-7A4A-11C8-08F4603CF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813F9-117B-8AA5-BEFE-0DC66562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69EEE-4865-85DF-AF83-F1106965E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1929A-44D5-D012-1882-B2016410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00240-05A3-4564-8470-E810AD8568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5333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FE4E-6865-FBB3-E342-2AAC661AB7B3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B04E5-018B-8295-FB80-1240701CC90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7544B-82F7-D010-2C16-4BA6EEE823F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B613CD-E82A-A8FF-6C13-FE268C4E8C7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6E5755-034C-AA82-6C41-C7615A31AF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C5112E-810D-7A2A-0E79-1C385B2DA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EF99B-6A99-7B3E-A5D3-AA911641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61A55C-400F-964C-C588-ABE3A947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1BB8AC7-73E3-4648-91B1-9FB9107D6C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5497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5AB7E-C682-ED6A-E068-1191F930C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395848-64A2-27E5-DE86-6405E00A8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0F450-94CA-5406-2799-E9BC10EE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2AE3E-3638-2DC5-9F9A-580D873E2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F0788-B3EE-1869-CF5C-D34A30B8D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BE2CB-7FDA-4A7A-8213-382BF12762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5557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58170-4B87-B0E7-F4F8-8C879CE8B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0ACCB-F7D9-3D13-45AC-C97AE02DD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C8E38-345A-84E8-16BF-B0D7FC51B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78009-7834-4AD6-2B5E-C432EB041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FE350-A5CC-18FA-7FE5-3E55390C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74D0E-4D62-46B3-AACE-319E6072A1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3857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A495D-18A5-4A78-B394-C453A4EA9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72F9E-1FEE-67F2-103C-FBA5307E1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09E2D-82A8-8AC6-255F-B2122BD95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DCC9A-9D2F-14F7-0258-56704FECE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99982-5D7A-AA9D-FDC4-208698DF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98BFC-980D-44D9-8682-4E813C2356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5697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A79D2-6D03-82BE-5D12-C76BAB6C9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273DF-A10F-F1D0-1A0F-1223D0FD5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C7543-90BB-84D6-9A4C-A2513420A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B5FF8-56EC-D3A9-BDC9-0FDC392D3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560A5-3A12-E34B-68A1-986F3186F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12ED3-D84A-C134-97E7-661FBF7DF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3FD82-65E8-47E4-A341-E548AC3AF6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0588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7CF74-F5D4-DCCC-8FE7-3CBB977E7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D8201-A049-94C4-A249-A1E554D22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ADC07-946B-521D-7586-25829C468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74A1E2-89CA-A1B8-2458-EBA4233AB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1EAC54-03FE-0AFF-E127-912FDD4B2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59A130-29BF-E2D0-7857-03FAFDA4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0EEC29-174A-BF2A-0187-BB2473D81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48E25B-BFFE-A46E-94AB-99BE8F82D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01C15-9FDF-49DB-9170-125F28BF82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1232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A5B02-15B0-DF09-5ED9-97C94AF18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94C11F-FF3B-A1B1-E233-D796F37E6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997A9-F1B3-99C3-9382-FBB31BD8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A35C4-D24B-E1E9-8BDA-F7AA81AD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16D58D-E726-4ABD-998D-153F83B78B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2823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4D763-B3AB-9E2E-0452-C1A70B89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9FA80-16D4-805A-FF93-490A5525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E4425-DF9D-238D-8582-138D1C14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73BA3-A0F5-4325-B9CD-14AB679105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0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7F04E-324B-4239-A515-8106248E3203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E7C3-6BC8-45B2-A582-A3B353112D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3493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D7A8E-D719-0772-8A66-2C60416A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8DFD6-607D-BC89-B4BD-ABF47C86D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FDC2-76C6-DB32-8036-FF67C3228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8B95F-6A8B-89D5-ACAD-3ED21865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C2054-14D8-D502-BAC7-2F4B10DA2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ACF6E-7983-B2C6-62F3-87DBC73EF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FE1AE-2FB0-47E6-AE04-F8828C0481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1153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3CC02-D4C7-2387-D60A-E4553FEC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BA450-2E89-CA82-8671-6CC4676074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2CCD7-5ECA-9FEC-1014-8D9487879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637CA-359F-A40F-8644-E446F2B7E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AF872-8993-00A0-775C-8DAA5FE83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76E16-5DBB-8388-9E6E-36CABC16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39D91-3735-4143-92CA-AD244D9F37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786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21FF-A30A-115A-4E2F-BF738E160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A6BFED-0D1F-9825-91B4-461437EBC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43FF3-5913-2366-0289-3B119981C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51970-9544-D39C-A9D9-3C43535C5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2065A-6987-5EAD-E3AA-5F142B58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7C211-23C5-4469-ADA6-C7FC8EBD53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8608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EC1CA2-ACAF-F521-CB1B-8E29FE2403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656EF8-8E41-1917-D393-969F5FFC1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4B220-DD7A-C452-565D-7BB090683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D4C8D-D06F-35D1-19FB-782D387AD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4E8CB-02C4-001B-784F-BEE09CE58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0D76C-7AA5-479F-B4B2-D6FF2580DB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2356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E1E59-A8F8-89FC-497B-6305E044D55C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2B256-E5A4-E8C2-FA8B-191144D0259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391E0-9108-CD64-1A91-8D221A5A3C1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7A2C67-71C6-65CF-5F23-271AB5633A2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8BE7F-52CE-4D40-1C17-634406BC1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A45035-58D1-B6B4-0FB5-21576870F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A42EB-0B60-E457-543D-A51E2682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BAF3F-98E3-1B09-CF03-DBD520D6E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AA1BF8-8FC1-4106-901C-7FCDC871BD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8348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DFB860-64B7-2847-C371-664D40CFE4B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FD211A-BEF1-4F9E-3595-FE316943F2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A4B034-3968-9E73-3529-38A726704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487D1-7301-03DD-E3EF-9D78C826C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4F3A9B-87C6-4DD6-9FF4-0CB38DCFC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841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BEE75-D66B-E6DD-1017-EA52D917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15D53-267D-7B74-247E-C889633825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4D306-96BA-EF29-95A8-66F6B6F95E4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895694-B148-EB2A-C16C-BBFB181BDAD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CE56260-AB2A-2D66-96B0-85A444DF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53F3EC3-B897-0433-D563-DCE9B797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CA596A-FDEF-6120-334F-B0FE4CFF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D2FE0D4-6418-4266-87B5-C343E37CF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8933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09F56-FF07-4885-8B74-B53800D071B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895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5B4E-49BD-4A10-A7EA-E312EA19B6C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265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DEB45-7156-4F41-8BEF-5CD5673BDA6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14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7F04E-324B-4239-A515-8106248E3203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E7C3-6BC8-45B2-A582-A3B353112D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0860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D8120-1BDA-422C-997A-ABB6213A1D2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975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13696-ED35-41E9-B8A8-E5FBA95F405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652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12CE5-DAE7-4D01-9D1E-2CEA1C7C370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7027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6EE7F-4A94-45C2-964A-7D25737177D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648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B007E-CEA1-4CD1-8422-A6B60C38D6B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22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214C8-839A-43AF-A1E9-0254C4E00FA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027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50FFB1-2370-450F-95AD-AC1DE05CCD3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684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21FEE-A8C5-4BCE-9739-92111B770C6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719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3375D1F-2EE1-4823-9AA9-BD712F5E209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221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AE3173-80C5-4851-B1E2-3B877FE2019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49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7F04E-324B-4239-A515-8106248E3203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E7C3-6BC8-45B2-A582-A3B353112D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0804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94DD4CB-07E0-49B7-BDB0-5EE137EAA05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09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7F04E-324B-4239-A515-8106248E3203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1E7C3-6BC8-45B2-A582-A3B353112D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89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DCE9A-EFF5-47FE-B77E-B006C63D91DD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501F6-CA00-4D6D-B17E-5ED69DC85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5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A757C05-C9FF-1562-16AE-115E03C46F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2612C51-4308-082A-197E-17896DF8A7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FD19319-D449-91A5-6758-763BF7191F2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519D56E-7B96-187B-FCAA-E855C9FD6A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7940FB2-A21B-4189-E25A-E3FC1DBE29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30B499-C822-4E65-9A58-CF4AF48C72F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363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5FEEC81-B21D-1B28-E579-13717C74FA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1AEBD0A-8AA3-5FC3-EBD6-85CAA6E72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081C2BB-9E73-D92D-57FA-2A2C9C2EE8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B246BF1-BD68-133D-555B-B4E445559A3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3B6F515-39A4-AAAD-B734-482125D8E4D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5EC1CE6-D359-4318-A442-0E8BD67F34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45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F7BB7A5-205B-E6DA-BB63-127726485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5EEAAF8-BC10-1D19-9840-43BEF2EA9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154F7CC-85EB-2457-AEA3-E3E4FD05BA3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BA7D4FE-2790-90F6-BBA6-01504927D6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CAF7C45-F27C-9307-B866-CDF3F30120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2BFA4C9D-9C72-4860-94E1-69DD27AB40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2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8E4769A-537E-24DC-EE2E-00F43DE400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100F293-65F4-EF52-3545-A1AEB0DED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DFF5553-C581-613B-8071-62E85046B46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F624899-B319-477D-851D-C12B017E1F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FDD80B2-F0B8-2F5D-A808-6AB42A47C5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E842FB0-D1E4-4776-A188-294735535D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65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F5E65C-5BA4-4C03-ABA6-6A52E45CB764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1.emf"/><Relationship Id="rId7" Type="http://schemas.openxmlformats.org/officeDocument/2006/relationships/image" Target="../media/image1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jpe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jpeg"/><Relationship Id="rId7" Type="http://schemas.openxmlformats.org/officeDocument/2006/relationships/image" Target="../media/image6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1.png"/><Relationship Id="rId10" Type="http://schemas.openxmlformats.org/officeDocument/2006/relationships/image" Target="../media/image71.jpeg"/><Relationship Id="rId4" Type="http://schemas.openxmlformats.org/officeDocument/2006/relationships/image" Target="../media/image66.png"/><Relationship Id="rId9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29.jpeg"/><Relationship Id="rId7" Type="http://schemas.openxmlformats.org/officeDocument/2006/relationships/image" Target="../media/image7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6.jpeg"/><Relationship Id="rId5" Type="http://schemas.openxmlformats.org/officeDocument/2006/relationships/image" Target="../media/image74.jpe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0.jpeg"/><Relationship Id="rId7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7.jpeg"/><Relationship Id="rId5" Type="http://schemas.openxmlformats.org/officeDocument/2006/relationships/image" Target="../media/image67.png"/><Relationship Id="rId4" Type="http://schemas.openxmlformats.org/officeDocument/2006/relationships/image" Target="../media/image85.jpeg"/><Relationship Id="rId9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1.png"/><Relationship Id="rId4" Type="http://schemas.openxmlformats.org/officeDocument/2006/relationships/image" Target="../media/image9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ECF427-43F2-7A1A-C25D-DE9C63DB4C5D}"/>
              </a:ext>
            </a:extLst>
          </p:cNvPr>
          <p:cNvSpPr txBox="1"/>
          <p:nvPr/>
        </p:nvSpPr>
        <p:spPr>
          <a:xfrm>
            <a:off x="746620" y="629174"/>
            <a:ext cx="76927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This is a power point presentation of a lecture I gave on 20</a:t>
            </a:r>
            <a:r>
              <a:rPr lang="en-GB" sz="2400" b="1" baseline="30000" dirty="0">
                <a:solidFill>
                  <a:srgbClr val="FF0000"/>
                </a:solidFill>
              </a:rPr>
              <a:t>th</a:t>
            </a:r>
            <a:r>
              <a:rPr lang="en-GB" sz="2400" b="1" dirty="0">
                <a:solidFill>
                  <a:srgbClr val="FF0000"/>
                </a:solidFill>
              </a:rPr>
              <a:t> May to the Microbiology group in Biological Sciences, University of Southampton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 lecture summarised my 40 years of work on methylotroph metabolism in 40 minutes. </a:t>
            </a:r>
          </a:p>
          <a:p>
            <a:endParaRPr lang="en-GB" dirty="0"/>
          </a:p>
          <a:p>
            <a:r>
              <a:rPr lang="en-GB" dirty="0"/>
              <a:t>I have added a few extra slides to make the stories complete.</a:t>
            </a:r>
          </a:p>
        </p:txBody>
      </p:sp>
    </p:spTree>
    <p:extLst>
      <p:ext uri="{BB962C8B-B14F-4D97-AF65-F5344CB8AC3E}">
        <p14:creationId xmlns:p14="http://schemas.microsoft.com/office/powerpoint/2010/main" val="1960195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mdh64tit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196975"/>
            <a:ext cx="5324475" cy="1317625"/>
          </a:xfrm>
          <a:noFill/>
        </p:spPr>
      </p:pic>
      <p:pic>
        <p:nvPicPr>
          <p:cNvPr id="14340" name="Picture 7" descr="progcurv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0"/>
            <a:ext cx="3213100" cy="4384675"/>
          </a:xfrm>
          <a:noFill/>
        </p:spPr>
      </p:pic>
      <p:sp>
        <p:nvSpPr>
          <p:cNvPr id="14341" name="Text Box 10"/>
          <p:cNvSpPr txBox="1">
            <a:spLocks noChangeArrowheads="1"/>
          </p:cNvSpPr>
          <p:nvPr/>
        </p:nvSpPr>
        <p:spPr bwMode="auto">
          <a:xfrm>
            <a:off x="6516688" y="4437063"/>
            <a:ext cx="22399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00"/>
                </a:solidFill>
              </a:rPr>
              <a:t>MDH assay </a:t>
            </a:r>
            <a:br>
              <a:rPr lang="en-GB" sz="1600" b="1">
                <a:solidFill>
                  <a:srgbClr val="000000"/>
                </a:solidFill>
              </a:rPr>
            </a:br>
            <a:r>
              <a:rPr lang="en-GB" sz="1600" b="1">
                <a:solidFill>
                  <a:srgbClr val="000000"/>
                </a:solidFill>
              </a:rPr>
              <a:t>with PMS/indophenol</a:t>
            </a:r>
          </a:p>
        </p:txBody>
      </p:sp>
      <p:sp>
        <p:nvSpPr>
          <p:cNvPr id="14342" name="Text Box 11"/>
          <p:cNvSpPr txBox="1">
            <a:spLocks noChangeArrowheads="1"/>
          </p:cNvSpPr>
          <p:nvPr/>
        </p:nvSpPr>
        <p:spPr bwMode="auto">
          <a:xfrm>
            <a:off x="323850" y="260350"/>
            <a:ext cx="84963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2400" b="1">
                <a:solidFill>
                  <a:srgbClr val="FF0000"/>
                </a:solidFill>
              </a:rPr>
              <a:t>Methanol dehydrogenase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b="1">
                <a:solidFill>
                  <a:srgbClr val="000000"/>
                </a:solidFill>
              </a:rPr>
              <a:t>Responsible for all bacterial methanol oxidation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8DF19-CE94-54A5-5DEA-F3B33B87FD4E}"/>
              </a:ext>
            </a:extLst>
          </p:cNvPr>
          <p:cNvSpPr txBox="1"/>
          <p:nvPr/>
        </p:nvSpPr>
        <p:spPr>
          <a:xfrm>
            <a:off x="353241" y="2773740"/>
            <a:ext cx="784270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800" b="1" dirty="0">
                <a:solidFill>
                  <a:srgbClr val="000000"/>
                </a:solidFill>
              </a:rPr>
              <a:t>A soluble enzyme – now known to be in the periplasm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800" b="1" dirty="0">
                <a:solidFill>
                  <a:srgbClr val="000000"/>
                </a:solidFill>
              </a:rPr>
              <a:t>Dye-linked assay (PMS/PIP); pH optimum 9.2;  </a:t>
            </a:r>
            <a:r>
              <a:rPr lang="en-GB" sz="1800" b="1" dirty="0" err="1">
                <a:solidFill>
                  <a:srgbClr val="000000"/>
                </a:solidFill>
              </a:rPr>
              <a:t>pI</a:t>
            </a:r>
            <a:r>
              <a:rPr lang="en-GB" sz="1800" b="1" dirty="0">
                <a:solidFill>
                  <a:srgbClr val="000000"/>
                </a:solidFill>
              </a:rPr>
              <a:t> 8.2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800" b="1" dirty="0">
                <a:solidFill>
                  <a:srgbClr val="000000"/>
                </a:solidFill>
              </a:rPr>
              <a:t>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800" b="1" dirty="0">
                <a:solidFill>
                  <a:srgbClr val="000000"/>
                </a:solidFill>
              </a:rPr>
              <a:t>Methanol +  PMS            Formaldehyde + PMSH</a:t>
            </a:r>
            <a:r>
              <a:rPr lang="en-GB" sz="1800" b="1" baseline="-25000" dirty="0">
                <a:solidFill>
                  <a:srgbClr val="000000"/>
                </a:solidFill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PMSH</a:t>
            </a:r>
            <a:r>
              <a:rPr kumimoji="0" lang="en-GB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is oxidised by blue PIP which loses it colour</a:t>
            </a:r>
            <a:endParaRPr lang="en-GB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800" b="1" dirty="0">
                <a:solidFill>
                  <a:srgbClr val="000000"/>
                </a:solidFill>
              </a:rPr>
              <a:t>Activator is  ammonia (not NH</a:t>
            </a:r>
            <a:r>
              <a:rPr lang="en-GB" sz="1800" b="1" baseline="-25000" dirty="0">
                <a:solidFill>
                  <a:srgbClr val="000000"/>
                </a:solidFill>
              </a:rPr>
              <a:t>4</a:t>
            </a:r>
            <a:r>
              <a:rPr lang="en-GB" sz="1800" b="1" dirty="0">
                <a:solidFill>
                  <a:srgbClr val="000000"/>
                </a:solidFill>
              </a:rPr>
              <a:t>+ ion)  (this is unique)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800" b="1" dirty="0">
                <a:solidFill>
                  <a:srgbClr val="000000"/>
                </a:solidFill>
              </a:rPr>
              <a:t>Wide substrate specificity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800" b="1" dirty="0">
                <a:solidFill>
                  <a:srgbClr val="000000"/>
                </a:solidFill>
              </a:rPr>
              <a:t>Unusual absorption spectrum – not FAD or FMN </a:t>
            </a:r>
            <a:r>
              <a:rPr lang="en-GB" sz="1800" b="1" dirty="0">
                <a:solidFill>
                  <a:srgbClr val="FF0000"/>
                </a:solidFill>
              </a:rPr>
              <a:t>so</a:t>
            </a:r>
            <a:r>
              <a:rPr lang="en-GB" sz="1800" b="1" dirty="0">
                <a:solidFill>
                  <a:srgbClr val="000000"/>
                </a:solidFill>
              </a:rPr>
              <a:t> </a:t>
            </a:r>
            <a:r>
              <a:rPr lang="en-GB" sz="1800" b="1" dirty="0">
                <a:solidFill>
                  <a:srgbClr val="FF0000"/>
                </a:solidFill>
              </a:rPr>
              <a:t>novel prosthetic group??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800" b="1" dirty="0">
                <a:solidFill>
                  <a:srgbClr val="000000"/>
                </a:solidFill>
              </a:rPr>
              <a:t>High proportion of </a:t>
            </a:r>
            <a:r>
              <a:rPr lang="en-GB" sz="1800" b="1" dirty="0" err="1">
                <a:solidFill>
                  <a:srgbClr val="000000"/>
                </a:solidFill>
              </a:rPr>
              <a:t>tryptophans</a:t>
            </a:r>
            <a:endParaRPr lang="en-GB" sz="1800" b="1" dirty="0">
              <a:solidFill>
                <a:srgbClr val="000000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7410DEC-E844-AB04-41F1-6011BB9317D9}"/>
              </a:ext>
            </a:extLst>
          </p:cNvPr>
          <p:cNvSpPr/>
          <p:nvPr/>
        </p:nvSpPr>
        <p:spPr>
          <a:xfrm>
            <a:off x="2218489" y="3957507"/>
            <a:ext cx="446603" cy="1668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005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380B3F-E625-7BC7-1351-AB864E7B6144}"/>
              </a:ext>
            </a:extLst>
          </p:cNvPr>
          <p:cNvSpPr txBox="1"/>
          <p:nvPr/>
        </p:nvSpPr>
        <p:spPr>
          <a:xfrm>
            <a:off x="420130" y="121187"/>
            <a:ext cx="804424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                  Isolation of the prosthetic group</a:t>
            </a:r>
          </a:p>
          <a:p>
            <a:endParaRPr lang="en-GB" dirty="0"/>
          </a:p>
          <a:p>
            <a:r>
              <a:rPr lang="en-GB" dirty="0"/>
              <a:t>The prosthetic group is the part of the enzyme that is not the amino acid chain. </a:t>
            </a:r>
          </a:p>
          <a:p>
            <a:endParaRPr lang="en-GB" dirty="0"/>
          </a:p>
          <a:p>
            <a:r>
              <a:rPr lang="en-GB" dirty="0"/>
              <a:t>It is FAD or FMN in flavoproteins, or haem in cytochromes</a:t>
            </a:r>
          </a:p>
          <a:p>
            <a:endParaRPr lang="en-GB" dirty="0"/>
          </a:p>
          <a:p>
            <a:r>
              <a:rPr lang="en-GB" dirty="0"/>
              <a:t>Grow huge amounts of bacteria on methanol. Harvest and break (ultrasound)</a:t>
            </a:r>
          </a:p>
          <a:p>
            <a:r>
              <a:rPr lang="en-GB" dirty="0"/>
              <a:t>Purify the enzyme from the soluble fraction (Ion exchange, Sephadex etc)</a:t>
            </a:r>
          </a:p>
          <a:p>
            <a:endParaRPr lang="en-GB" dirty="0"/>
          </a:p>
          <a:p>
            <a:r>
              <a:rPr lang="en-GB" dirty="0"/>
              <a:t>Precipitate the protein and release the fluorescent prosthetic group by acid treatment</a:t>
            </a:r>
          </a:p>
          <a:p>
            <a:endParaRPr lang="en-GB" dirty="0"/>
          </a:p>
          <a:p>
            <a:r>
              <a:rPr lang="en-GB" dirty="0"/>
              <a:t>Purify the prosthetic group (ion exchange etc). After 3 months I had a few red grains.</a:t>
            </a:r>
          </a:p>
          <a:p>
            <a:endParaRPr lang="en-GB" dirty="0"/>
          </a:p>
          <a:p>
            <a:r>
              <a:rPr lang="en-GB" dirty="0"/>
              <a:t>Characterised by its excitation and emission fluorescence. A beautiful green colour.</a:t>
            </a:r>
          </a:p>
          <a:p>
            <a:endParaRPr lang="en-GB" dirty="0"/>
          </a:p>
          <a:p>
            <a:r>
              <a:rPr lang="en-GB" dirty="0"/>
              <a:t>The only known compound with a maximum excitation at 360nm with this maximum occurring at low </a:t>
            </a:r>
            <a:r>
              <a:rPr lang="en-GB" dirty="0" err="1"/>
              <a:t>pH.</a:t>
            </a:r>
            <a:r>
              <a:rPr lang="en-GB" dirty="0"/>
              <a:t>  It is tightly bound to the enzyme.</a:t>
            </a:r>
          </a:p>
          <a:p>
            <a:endParaRPr lang="en-GB" dirty="0"/>
          </a:p>
          <a:p>
            <a:r>
              <a:rPr lang="en-GB" dirty="0"/>
              <a:t>SO a completely new compound. Thirteen years later its structure was determined by X-ray </a:t>
            </a:r>
            <a:r>
              <a:rPr lang="en-GB" dirty="0" err="1"/>
              <a:t>crystallogaphy</a:t>
            </a:r>
            <a:r>
              <a:rPr lang="en-GB" dirty="0"/>
              <a:t> at Cambridge; then confirmed by us a further 15 years later with the X-ray structure of the whole enzyme.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263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mdh67titl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403" y="1511303"/>
            <a:ext cx="5402510" cy="1677189"/>
          </a:xfrm>
          <a:noFill/>
        </p:spPr>
      </p:pic>
      <p:pic>
        <p:nvPicPr>
          <p:cNvPr id="15363" name="Picture 7" descr="MDHspec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284507"/>
            <a:ext cx="3494990" cy="2563843"/>
          </a:xfrm>
          <a:noFill/>
        </p:spPr>
      </p:pic>
      <p:pic>
        <p:nvPicPr>
          <p:cNvPr id="15364" name="Picture 13" descr="PQQspec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06687" y="3284507"/>
            <a:ext cx="4826667" cy="2475613"/>
          </a:xfrm>
          <a:noFill/>
        </p:spPr>
      </p:pic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40763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2800" b="1">
                <a:solidFill>
                  <a:srgbClr val="FF0000"/>
                </a:solidFill>
              </a:rPr>
              <a:t>A new type of enzyme prosthetic group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b="1">
                <a:solidFill>
                  <a:srgbClr val="000000"/>
                </a:solidFill>
              </a:rPr>
              <a:t>Note: all other dehydrogenases use NAD(P) as hydrogen acceptor or they are membrane flavoproteins that use FMN or FAD as prosthetic group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5371" name="Text Box 23"/>
          <p:cNvSpPr txBox="1">
            <a:spLocks noChangeArrowheads="1"/>
          </p:cNvSpPr>
          <p:nvPr/>
        </p:nvSpPr>
        <p:spPr bwMode="auto">
          <a:xfrm>
            <a:off x="231775" y="5824538"/>
            <a:ext cx="2000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Spectrum of MDH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372" name="Text Box 24"/>
          <p:cNvSpPr txBox="1">
            <a:spLocks noChangeArrowheads="1"/>
          </p:cNvSpPr>
          <p:nvPr/>
        </p:nvSpPr>
        <p:spPr bwMode="auto">
          <a:xfrm>
            <a:off x="4794587" y="5760120"/>
            <a:ext cx="3359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Spectrum of prosthetic group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389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0" name="Object 4">
            <a:extLst>
              <a:ext uri="{FF2B5EF4-FFF2-40B4-BE49-F238E27FC236}">
                <a16:creationId xmlns:a16="http://schemas.microsoft.com/office/drawing/2014/main" id="{2BE28A05-D939-1847-7A66-558ECB7C27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1268413"/>
          <a:ext cx="3025775" cy="200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9727347" imgH="6435918" progId="PhotoshopElements.Image.2">
                  <p:embed/>
                </p:oleObj>
              </mc:Choice>
              <mc:Fallback>
                <p:oleObj name="Image" r:id="rId2" imgW="9727347" imgH="6435918" progId="PhotoshopElements.Image.2">
                  <p:embed/>
                  <p:pic>
                    <p:nvPicPr>
                      <p:cNvPr id="4100" name="Object 4">
                        <a:extLst>
                          <a:ext uri="{FF2B5EF4-FFF2-40B4-BE49-F238E27FC236}">
                            <a16:creationId xmlns:a16="http://schemas.microsoft.com/office/drawing/2014/main" id="{2BE28A05-D939-1847-7A66-558ECB7C27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268413"/>
                        <a:ext cx="3025775" cy="200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5">
            <a:extLst>
              <a:ext uri="{FF2B5EF4-FFF2-40B4-BE49-F238E27FC236}">
                <a16:creationId xmlns:a16="http://schemas.microsoft.com/office/drawing/2014/main" id="{659962EE-B76D-BD3A-DA27-4B3872DF9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88913"/>
            <a:ext cx="74882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PQQ and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Quinoproteins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6666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F023EBA6-8153-D2FC-4E3E-967D88E5A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01700"/>
            <a:ext cx="367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Pyrroloquinoline Quinone PQQ)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62843BAB-05CA-7CAF-3498-24901565B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920750"/>
            <a:ext cx="3887788" cy="541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PQQ-containing </a:t>
            </a:r>
            <a:r>
              <a:rPr kumimoji="0" lang="en-GB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Quinoproteins</a:t>
            </a: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 bacterial dehydrogenases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Usually responsible for 1</a:t>
            </a:r>
            <a:r>
              <a:rPr kumimoji="0" lang="en-GB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step in the oxidation of growth substrate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Mainly alcohols and aldoses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eg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ethanol oxidation to acetic acid in acetic acid bacteria</a:t>
            </a:r>
            <a:endParaRPr lang="en-GB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Reaction occurs in the periplasm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Electron acceptors are cytochromes, blue copper proteins or ubiquinone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May be soluble or membrane-bound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May also have contain haem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None has been described in eukaryotic organisms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82EED08E-DD74-0FB5-EF55-20FE1656D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198691"/>
            <a:ext cx="3024187" cy="27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First isolated and purified by Anthony &amp;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Zatman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in1967 from bacterial methanol dehydrogenase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Structure determined by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Kennard’s group in1979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Remains tightly bound throughout reaction cycle</a:t>
            </a:r>
          </a:p>
        </p:txBody>
      </p:sp>
      <p:sp>
        <p:nvSpPr>
          <p:cNvPr id="4108" name="Oval 12">
            <a:extLst>
              <a:ext uri="{FF2B5EF4-FFF2-40B4-BE49-F238E27FC236}">
                <a16:creationId xmlns:a16="http://schemas.microsoft.com/office/drawing/2014/main" id="{7D8DD4BA-A734-B40B-5605-48940A6C2346}"/>
              </a:ext>
            </a:extLst>
          </p:cNvPr>
          <p:cNvSpPr>
            <a:spLocks noChangeArrowheads="1"/>
          </p:cNvSpPr>
          <p:nvPr/>
        </p:nvSpPr>
        <p:spPr bwMode="auto">
          <a:xfrm rot="-1879120">
            <a:off x="2124075" y="2636838"/>
            <a:ext cx="935038" cy="43180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81C11C9-38A0-4485-B388-6851AB97FCED}"/>
              </a:ext>
            </a:extLst>
          </p:cNvPr>
          <p:cNvSpPr/>
          <p:nvPr/>
        </p:nvSpPr>
        <p:spPr bwMode="auto">
          <a:xfrm>
            <a:off x="1334610" y="2938095"/>
            <a:ext cx="625540" cy="6674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3A9A52-B82B-E698-A83D-2AE1B1CA22D8}"/>
              </a:ext>
            </a:extLst>
          </p:cNvPr>
          <p:cNvSpPr txBox="1"/>
          <p:nvPr/>
        </p:nvSpPr>
        <p:spPr>
          <a:xfrm>
            <a:off x="1413271" y="3098055"/>
            <a:ext cx="50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7" y="1138538"/>
            <a:ext cx="8700487" cy="2851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8D5AC9-E3C0-1FEA-6DDD-D1BECCA99050}"/>
              </a:ext>
            </a:extLst>
          </p:cNvPr>
          <p:cNvSpPr txBox="1"/>
          <p:nvPr/>
        </p:nvSpPr>
        <p:spPr>
          <a:xfrm>
            <a:off x="349196" y="234778"/>
            <a:ext cx="8445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From 1988 onwards there have been International Symposia on PQQ and </a:t>
            </a:r>
            <a:r>
              <a:rPr lang="en-GB" sz="2400" b="1" dirty="0" err="1"/>
              <a:t>Quinoproteins</a:t>
            </a:r>
            <a:r>
              <a:rPr lang="en-GB" sz="2400" b="1" dirty="0"/>
              <a:t> The 5th was in Southampton in 2002</a:t>
            </a:r>
          </a:p>
        </p:txBody>
      </p:sp>
    </p:spTree>
    <p:extLst>
      <p:ext uri="{BB962C8B-B14F-4D97-AF65-F5344CB8AC3E}">
        <p14:creationId xmlns:p14="http://schemas.microsoft.com/office/powerpoint/2010/main" val="3973870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5FC51BF4-C6E7-0825-5061-52C0C14C8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4794250" cy="667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453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7684F1CC-3404-4F8A-4326-C80C223E7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324850" cy="624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E1F1F5AA-4423-1A0C-DDBE-66B80DB69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64008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My office with Murali and Leigh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815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4">
            <a:extLst>
              <a:ext uri="{FF2B5EF4-FFF2-40B4-BE49-F238E27FC236}">
                <a16:creationId xmlns:a16="http://schemas.microsoft.com/office/drawing/2014/main" id="{42B86774-2BED-E514-6B67-7F3A3356D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188913"/>
            <a:ext cx="2792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X-ray structure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 MDH</a:t>
            </a:r>
          </a:p>
        </p:txBody>
      </p:sp>
      <p:sp>
        <p:nvSpPr>
          <p:cNvPr id="22533" name="Rectangle 10">
            <a:extLst>
              <a:ext uri="{FF2B5EF4-FFF2-40B4-BE49-F238E27FC236}">
                <a16:creationId xmlns:a16="http://schemas.microsoft.com/office/drawing/2014/main" id="{932E9D8E-36A9-5427-1D38-615AA2B59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050" y="2057230"/>
            <a:ext cx="217239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solidFill>
                  <a:srgbClr val="000000"/>
                </a:solidFill>
              </a:rPr>
              <a:t>Southampton: 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solidFill>
                  <a:srgbClr val="000000"/>
                </a:solidFill>
              </a:rPr>
              <a:t>Chris Anthony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solidFill>
                  <a:srgbClr val="000000"/>
                </a:solidFill>
              </a:rPr>
              <a:t>Alain </a:t>
            </a:r>
            <a:r>
              <a:rPr lang="en-GB" altLang="en-US" dirty="0" err="1">
                <a:solidFill>
                  <a:srgbClr val="000000"/>
                </a:solidFill>
              </a:rPr>
              <a:t>Avezoux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>
                <a:solidFill>
                  <a:srgbClr val="000000"/>
                </a:solidFill>
              </a:rPr>
              <a:t>Oxford: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Meenakshi Ghosh,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Colin Blake</a:t>
            </a:r>
          </a:p>
        </p:txBody>
      </p:sp>
      <p:sp>
        <p:nvSpPr>
          <p:cNvPr id="22535" name="Text Box 14">
            <a:extLst>
              <a:ext uri="{FF2B5EF4-FFF2-40B4-BE49-F238E27FC236}">
                <a16:creationId xmlns:a16="http://schemas.microsoft.com/office/drawing/2014/main" id="{9C5C7F44-158E-0AA4-807A-582D0F51A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156" y="590667"/>
            <a:ext cx="127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1992-2004</a:t>
            </a:r>
          </a:p>
        </p:txBody>
      </p:sp>
      <p:sp>
        <p:nvSpPr>
          <p:cNvPr id="22536" name="Text Box 16">
            <a:extLst>
              <a:ext uri="{FF2B5EF4-FFF2-40B4-BE49-F238E27FC236}">
                <a16:creationId xmlns:a16="http://schemas.microsoft.com/office/drawing/2014/main" id="{FE278ACE-F110-FC86-F2DD-666487903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425" y="190500"/>
            <a:ext cx="2208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</a:t>
            </a:r>
            <a:r>
              <a:rPr kumimoji="0" lang="el-G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α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ß2  tetramer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2537" name="Group 19">
            <a:extLst>
              <a:ext uri="{FF2B5EF4-FFF2-40B4-BE49-F238E27FC236}">
                <a16:creationId xmlns:a16="http://schemas.microsoft.com/office/drawing/2014/main" id="{C88ACC45-6D68-0E2D-5AE6-165BFF02FFEC}"/>
              </a:ext>
            </a:extLst>
          </p:cNvPr>
          <p:cNvGrpSpPr>
            <a:grpSpLocks/>
          </p:cNvGrpSpPr>
          <p:nvPr/>
        </p:nvGrpSpPr>
        <p:grpSpPr bwMode="auto">
          <a:xfrm>
            <a:off x="4032250" y="3921124"/>
            <a:ext cx="5111750" cy="3058515"/>
            <a:chOff x="2540" y="2470"/>
            <a:chExt cx="3220" cy="1845"/>
          </a:xfrm>
        </p:grpSpPr>
        <p:pic>
          <p:nvPicPr>
            <p:cNvPr id="22539" name="Picture 17">
              <a:extLst>
                <a:ext uri="{FF2B5EF4-FFF2-40B4-BE49-F238E27FC236}">
                  <a16:creationId xmlns:a16="http://schemas.microsoft.com/office/drawing/2014/main" id="{5FDDCEF4-9C44-DF31-D8EA-66F5AAE93D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2470"/>
              <a:ext cx="3220" cy="1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540" name="Text Box 18">
              <a:extLst>
                <a:ext uri="{FF2B5EF4-FFF2-40B4-BE49-F238E27FC236}">
                  <a16:creationId xmlns:a16="http://schemas.microsoft.com/office/drawing/2014/main" id="{0583F0C9-135C-AE6A-D037-66FD9AFF9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3" y="3804"/>
              <a:ext cx="81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Meenakshi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Ghosh</a:t>
              </a:r>
            </a:p>
          </p:txBody>
        </p:sp>
      </p:grpSp>
      <p:pic>
        <p:nvPicPr>
          <p:cNvPr id="22538" name="Picture 12" descr="A2B2">
            <a:extLst>
              <a:ext uri="{FF2B5EF4-FFF2-40B4-BE49-F238E27FC236}">
                <a16:creationId xmlns:a16="http://schemas.microsoft.com/office/drawing/2014/main" id="{5B490060-6A0C-91BC-E4B1-BEB7BCE18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0"/>
            <a:ext cx="6281737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A1B3A6-C211-FDB8-FD25-A70AB473FE75}"/>
              </a:ext>
            </a:extLst>
          </p:cNvPr>
          <p:cNvSpPr txBox="1"/>
          <p:nvPr/>
        </p:nvSpPr>
        <p:spPr>
          <a:xfrm>
            <a:off x="234892" y="4303552"/>
            <a:ext cx="3556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MDH is a dimer </a:t>
            </a:r>
          </a:p>
          <a:p>
            <a:r>
              <a:rPr lang="en-GB" dirty="0"/>
              <a:t>Large subunit is 60k</a:t>
            </a:r>
          </a:p>
          <a:p>
            <a:r>
              <a:rPr lang="en-GB" dirty="0"/>
              <a:t>Small subunit is 9k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98425"/>
            <a:ext cx="8229600" cy="1143000"/>
          </a:xfrm>
        </p:spPr>
        <p:txBody>
          <a:bodyPr/>
          <a:lstStyle/>
          <a:p>
            <a:r>
              <a:rPr lang="en-GB" sz="3200"/>
              <a:t>The </a:t>
            </a:r>
            <a:r>
              <a:rPr lang="en-US" sz="3200">
                <a:cs typeface="Arial" charset="0"/>
              </a:rPr>
              <a:t>ß-propeller structure of MDH</a:t>
            </a:r>
          </a:p>
        </p:txBody>
      </p:sp>
      <p:pic>
        <p:nvPicPr>
          <p:cNvPr id="40967" name="Picture 7" descr="AnthonyFig1MDHABcolou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" y="1157288"/>
            <a:ext cx="6030913" cy="5667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932363" y="1449388"/>
            <a:ext cx="36258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Eight 4-stranded </a:t>
            </a:r>
            <a:r>
              <a:rPr lang="en-US">
                <a:solidFill>
                  <a:srgbClr val="000000"/>
                </a:solidFill>
                <a:cs typeface="Arial" charset="0"/>
              </a:rPr>
              <a:t>ß sheets (W1-8);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these are ‘propeller blades’.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The ‘propeller fold’ forms 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superbarrel with active site inside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5202238" y="2889250"/>
            <a:ext cx="2965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Active site contains PQQ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and calcium (green sphere)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4751388" y="5138738"/>
            <a:ext cx="417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The </a:t>
            </a:r>
            <a:r>
              <a:rPr lang="en-US">
                <a:solidFill>
                  <a:srgbClr val="000000"/>
                </a:solidFill>
                <a:cs typeface="Arial" charset="0"/>
              </a:rPr>
              <a:t>ß-sheet ‘propeller blades’ are held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together by ‘tryptophan-docking motifs’ </a:t>
            </a:r>
          </a:p>
        </p:txBody>
      </p:sp>
    </p:spTree>
    <p:extLst>
      <p:ext uri="{BB962C8B-B14F-4D97-AF65-F5344CB8AC3E}">
        <p14:creationId xmlns:p14="http://schemas.microsoft.com/office/powerpoint/2010/main" val="3699566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44" name="Group 12"/>
          <p:cNvGrpSpPr>
            <a:grpSpLocks/>
          </p:cNvGrpSpPr>
          <p:nvPr/>
        </p:nvGrpSpPr>
        <p:grpSpPr bwMode="auto">
          <a:xfrm>
            <a:off x="4468813" y="7938"/>
            <a:ext cx="4694237" cy="3522662"/>
            <a:chOff x="2596" y="5"/>
            <a:chExt cx="2957" cy="2219"/>
          </a:xfrm>
        </p:grpSpPr>
        <p:pic>
          <p:nvPicPr>
            <p:cNvPr id="120839" name="Picture 7" descr="Mary&amp;Victo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6" y="5"/>
              <a:ext cx="2957" cy="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840" name="Text Box 8"/>
            <p:cNvSpPr txBox="1">
              <a:spLocks noChangeArrowheads="1"/>
            </p:cNvSpPr>
            <p:nvPr/>
          </p:nvSpPr>
          <p:spPr bwMode="auto">
            <a:xfrm>
              <a:off x="2596" y="1763"/>
              <a:ext cx="54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Hauge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GDH</a:t>
              </a:r>
            </a:p>
          </p:txBody>
        </p:sp>
        <p:sp>
          <p:nvSpPr>
            <p:cNvPr id="120841" name="Text Box 9"/>
            <p:cNvSpPr txBox="1">
              <a:spLocks noChangeArrowheads="1"/>
            </p:cNvSpPr>
            <p:nvPr/>
          </p:nvSpPr>
          <p:spPr bwMode="auto">
            <a:xfrm>
              <a:off x="4921" y="1933"/>
              <a:ext cx="4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Victor</a:t>
              </a:r>
            </a:p>
          </p:txBody>
        </p:sp>
        <p:sp>
          <p:nvSpPr>
            <p:cNvPr id="120842" name="Text Box 10"/>
            <p:cNvSpPr txBox="1">
              <a:spLocks noChangeArrowheads="1"/>
            </p:cNvSpPr>
            <p:nvPr/>
          </p:nvSpPr>
          <p:spPr bwMode="auto">
            <a:xfrm>
              <a:off x="4184" y="1820"/>
              <a:ext cx="6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Peter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Postma</a:t>
              </a:r>
            </a:p>
          </p:txBody>
        </p:sp>
        <p:sp>
          <p:nvSpPr>
            <p:cNvPr id="120843" name="Text Box 11"/>
            <p:cNvSpPr txBox="1">
              <a:spLocks noChangeArrowheads="1"/>
            </p:cNvSpPr>
            <p:nvPr/>
          </p:nvSpPr>
          <p:spPr bwMode="auto">
            <a:xfrm>
              <a:off x="3504" y="1876"/>
              <a:ext cx="4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Mary</a:t>
              </a:r>
            </a:p>
          </p:txBody>
        </p:sp>
      </p:grp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71438" y="998538"/>
            <a:ext cx="3803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1994 Kinetics of MDH containing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strontium 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[Harris &amp; Victor Davidson]</a:t>
            </a:r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71438" y="2978150"/>
            <a:ext cx="4572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1996 Incubation with Barium produced MDH which was more active than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wild-type MDH [Matt Goodwin, Alain Avezoux &amp; Simon Dales] </a:t>
            </a:r>
          </a:p>
        </p:txBody>
      </p:sp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-11113" y="98425"/>
            <a:ext cx="4492626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calcium ion in MDH</a:t>
            </a:r>
          </a:p>
        </p:txBody>
      </p:sp>
      <p:pic>
        <p:nvPicPr>
          <p:cNvPr id="120847" name="Picture 15" descr="al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3608388"/>
            <a:ext cx="2063750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50" name="Text Box 18"/>
          <p:cNvSpPr txBox="1">
            <a:spLocks noChangeArrowheads="1"/>
          </p:cNvSpPr>
          <p:nvPr/>
        </p:nvSpPr>
        <p:spPr bwMode="auto">
          <a:xfrm>
            <a:off x="4932363" y="558958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Alain</a:t>
            </a:r>
          </a:p>
        </p:txBody>
      </p:sp>
      <p:grpSp>
        <p:nvGrpSpPr>
          <p:cNvPr id="120852" name="Group 20"/>
          <p:cNvGrpSpPr>
            <a:grpSpLocks/>
          </p:cNvGrpSpPr>
          <p:nvPr/>
        </p:nvGrpSpPr>
        <p:grpSpPr bwMode="auto">
          <a:xfrm>
            <a:off x="7092950" y="3608388"/>
            <a:ext cx="1844675" cy="3124200"/>
            <a:chOff x="4468" y="2273"/>
            <a:chExt cx="1162" cy="1968"/>
          </a:xfrm>
        </p:grpSpPr>
        <p:pic>
          <p:nvPicPr>
            <p:cNvPr id="120848" name="Picture 16" descr="dal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2273"/>
              <a:ext cx="1162" cy="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851" name="Text Box 19"/>
            <p:cNvSpPr txBox="1">
              <a:spLocks noChangeArrowheads="1"/>
            </p:cNvSpPr>
            <p:nvPr/>
          </p:nvSpPr>
          <p:spPr bwMode="auto">
            <a:xfrm>
              <a:off x="4808" y="3861"/>
              <a:ext cx="5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Simon</a:t>
              </a:r>
            </a:p>
          </p:txBody>
        </p:sp>
      </p:grpSp>
      <p:pic>
        <p:nvPicPr>
          <p:cNvPr id="120855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4276725"/>
            <a:ext cx="287972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56" name="Text Box 24"/>
          <p:cNvSpPr txBox="1">
            <a:spLocks noChangeArrowheads="1"/>
          </p:cNvSpPr>
          <p:nvPr/>
        </p:nvSpPr>
        <p:spPr bwMode="auto">
          <a:xfrm>
            <a:off x="1509713" y="6221413"/>
            <a:ext cx="62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Matt</a:t>
            </a:r>
          </a:p>
        </p:txBody>
      </p:sp>
    </p:spTree>
    <p:extLst>
      <p:ext uri="{BB962C8B-B14F-4D97-AF65-F5344CB8AC3E}">
        <p14:creationId xmlns:p14="http://schemas.microsoft.com/office/powerpoint/2010/main" val="3909804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B38AAB-161F-C620-ADF1-4E8BB8C771E9}"/>
              </a:ext>
            </a:extLst>
          </p:cNvPr>
          <p:cNvSpPr txBox="1"/>
          <p:nvPr/>
        </p:nvSpPr>
        <p:spPr>
          <a:xfrm>
            <a:off x="432486" y="571538"/>
            <a:ext cx="8538519" cy="4975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Methylotroph stories  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Dedicated to research students everywhere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CV 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Born Watford in 1939, son of a brewery labourer.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1950 – 1957 Watford Grammar School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1957 – 1960 Reading University BSc Microbiology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1960 – 1963 Reading University PhD Thesis: The microbial metabolism of one-carbon compounds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1963 – 1966 Reading University Post Doc: A novel methanol dehydrogenase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1966 -  1967 Sheffield University Post Doc: glutamate fermentation in Clostridia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1967 – 2004 Southampton University: Lecturer   etc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2005 ­– present time: Southampton University: Emeritus Professor  </a:t>
            </a:r>
          </a:p>
        </p:txBody>
      </p:sp>
    </p:spTree>
    <p:extLst>
      <p:ext uri="{BB962C8B-B14F-4D97-AF65-F5344CB8AC3E}">
        <p14:creationId xmlns:p14="http://schemas.microsoft.com/office/powerpoint/2010/main" val="456921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940425" cy="688975"/>
          </a:xfrm>
        </p:spPr>
        <p:txBody>
          <a:bodyPr/>
          <a:lstStyle/>
          <a:p>
            <a:r>
              <a:rPr lang="en-GB" sz="4000">
                <a:solidFill>
                  <a:srgbClr val="CC0000"/>
                </a:solidFill>
              </a:rPr>
              <a:t>The calcium ion in MDH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0" y="728663"/>
            <a:ext cx="58785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1965-1989 ‘ MDH contains no metal ion’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[Anthony &amp; Zatman]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107504" y="2078038"/>
            <a:ext cx="61398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9510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1990 MDH contains Calcium (or strontium)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9510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E9510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Adachi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9510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E9510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al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9510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.]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9510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0" y="2889250"/>
            <a:ext cx="4654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1992 Other MDHs contain calcium.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MDH from 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mxaA, K &amp; L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lacked Calcium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incubation with Ca produced active enzyme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 normal spectrum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[Ian Richardson]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0" y="1177925"/>
            <a:ext cx="597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1986 MDH from mutants (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mxaA, K &amp; L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was inactive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	had unusual spectrum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[Nunn &amp; Lidstrom]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341313" y="57689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0" y="4238625"/>
            <a:ext cx="49720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1992 MDH isolated from marine 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Methylophaga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Marina is red and inactive;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incubation with Ca produced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normal green active enzyme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[Claude Chan]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339725" y="5183188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5321" name="Group 25"/>
          <p:cNvGrpSpPr>
            <a:grpSpLocks/>
          </p:cNvGrpSpPr>
          <p:nvPr/>
        </p:nvGrpSpPr>
        <p:grpSpPr bwMode="auto">
          <a:xfrm>
            <a:off x="6281738" y="458788"/>
            <a:ext cx="2395537" cy="3043237"/>
            <a:chOff x="4411" y="232"/>
            <a:chExt cx="1225" cy="1605"/>
          </a:xfrm>
        </p:grpSpPr>
        <p:pic>
          <p:nvPicPr>
            <p:cNvPr id="55318" name="Picture 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1" y="232"/>
              <a:ext cx="1225" cy="1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20" name="Text Box 24"/>
            <p:cNvSpPr txBox="1">
              <a:spLocks noChangeArrowheads="1"/>
            </p:cNvSpPr>
            <p:nvPr/>
          </p:nvSpPr>
          <p:spPr bwMode="auto">
            <a:xfrm>
              <a:off x="4468" y="1480"/>
              <a:ext cx="1083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Ameyama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       Adachi</a:t>
              </a:r>
            </a:p>
          </p:txBody>
        </p:sp>
      </p:grpSp>
      <p:pic>
        <p:nvPicPr>
          <p:cNvPr id="55322" name="Picture 26" descr="ClaudeIanJ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2850" y="3608388"/>
            <a:ext cx="3960813" cy="3062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24" name="Text Box 28"/>
          <p:cNvSpPr txBox="1">
            <a:spLocks noChangeArrowheads="1"/>
          </p:cNvSpPr>
          <p:nvPr/>
        </p:nvSpPr>
        <p:spPr bwMode="auto">
          <a:xfrm>
            <a:off x="5202238" y="5680075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Claude</a:t>
            </a:r>
          </a:p>
        </p:txBody>
      </p:sp>
      <p:sp>
        <p:nvSpPr>
          <p:cNvPr id="55325" name="Text Box 29"/>
          <p:cNvSpPr txBox="1">
            <a:spLocks noChangeArrowheads="1"/>
          </p:cNvSpPr>
          <p:nvPr/>
        </p:nvSpPr>
        <p:spPr bwMode="auto">
          <a:xfrm>
            <a:off x="8351838" y="5499100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Ian</a:t>
            </a:r>
          </a:p>
        </p:txBody>
      </p:sp>
      <p:sp>
        <p:nvSpPr>
          <p:cNvPr id="55326" name="Text Box 30"/>
          <p:cNvSpPr txBox="1">
            <a:spLocks noChangeArrowheads="1"/>
          </p:cNvSpPr>
          <p:nvPr/>
        </p:nvSpPr>
        <p:spPr bwMode="auto">
          <a:xfrm>
            <a:off x="6642100" y="5768975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Jon</a:t>
            </a:r>
          </a:p>
        </p:txBody>
      </p:sp>
    </p:spTree>
    <p:extLst>
      <p:ext uri="{BB962C8B-B14F-4D97-AF65-F5344CB8AC3E}">
        <p14:creationId xmlns:p14="http://schemas.microsoft.com/office/powerpoint/2010/main" val="2023899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DH3">
            <a:hlinkClick r:id="" action="ppaction://media"/>
            <a:extLst>
              <a:ext uri="{FF2B5EF4-FFF2-40B4-BE49-F238E27FC236}">
                <a16:creationId xmlns:a16="http://schemas.microsoft.com/office/drawing/2014/main" id="{EA8A395C-4CE7-C32B-6CAC-A2B0513EE9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63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-19050" y="3338513"/>
          <a:ext cx="3068638" cy="326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172968" imgH="3377184" progId="CorelDRAW.Graphic.10">
                  <p:embed/>
                </p:oleObj>
              </mc:Choice>
              <mc:Fallback>
                <p:oleObj name="CorelDRAW" r:id="rId2" imgW="3172968" imgH="3377184" progId="CorelDRAW.Graphic.10">
                  <p:embed/>
                  <p:pic>
                    <p:nvPicPr>
                      <p:cNvPr id="4506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9050" y="3338513"/>
                        <a:ext cx="3068638" cy="326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5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481513" y="1628775"/>
          <a:ext cx="4654550" cy="495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4013835" imgH="4272483" progId="CorelDRAW.Graphic.10">
                  <p:embed/>
                </p:oleObj>
              </mc:Choice>
              <mc:Fallback>
                <p:oleObj name="CorelDRAW" r:id="rId4" imgW="4013835" imgH="4272483" progId="CorelDRAW.Graphic.10">
                  <p:embed/>
                  <p:pic>
                    <p:nvPicPr>
                      <p:cNvPr id="4506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1513" y="1628775"/>
                        <a:ext cx="4654550" cy="4951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20700" y="0"/>
            <a:ext cx="8229600" cy="539750"/>
          </a:xfrm>
        </p:spPr>
        <p:txBody>
          <a:bodyPr/>
          <a:lstStyle/>
          <a:p>
            <a:r>
              <a:rPr lang="en-GB" sz="2800"/>
              <a:t>Tryptophan docking system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4630738" y="638175"/>
            <a:ext cx="417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The </a:t>
            </a:r>
            <a:r>
              <a:rPr lang="en-US">
                <a:solidFill>
                  <a:srgbClr val="000000"/>
                </a:solidFill>
                <a:cs typeface="Arial" charset="0"/>
              </a:rPr>
              <a:t>ß-sheet ‘propeller blades’ are held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together by ‘tryptophan-docking motifs’ </a:t>
            </a: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250825" y="728663"/>
            <a:ext cx="3321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High proportion of tryptophans;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19 per </a:t>
            </a:r>
            <a:r>
              <a:rPr lang="el-GR">
                <a:solidFill>
                  <a:srgbClr val="000000"/>
                </a:solidFill>
                <a:cs typeface="Arial" charset="0"/>
              </a:rPr>
              <a:t>α</a:t>
            </a:r>
            <a:r>
              <a:rPr lang="en-GB">
                <a:solidFill>
                  <a:srgbClr val="000000"/>
                </a:solidFill>
                <a:cs typeface="Arial" charset="0"/>
              </a:rPr>
              <a:t> subunit</a:t>
            </a:r>
            <a:endParaRPr lang="el-GR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5072" name="Picture 16" descr="MDHABcolour%20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1628775"/>
            <a:ext cx="314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 descr="MDHspect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50" y="1628775"/>
            <a:ext cx="2339975" cy="1716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5061" name="Object 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771775" y="4419600"/>
          <a:ext cx="2368550" cy="218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3406902" imgH="3145130" progId="CorelDRAW.Graphic.10">
                  <p:embed/>
                </p:oleObj>
              </mc:Choice>
              <mc:Fallback>
                <p:oleObj name="CorelDRAW" r:id="rId8" imgW="3406902" imgH="3145130" progId="CorelDRAW.Graphic.10">
                  <p:embed/>
                  <p:pic>
                    <p:nvPicPr>
                      <p:cNvPr id="450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4419600"/>
                        <a:ext cx="2368550" cy="218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2634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>
            <a:extLst>
              <a:ext uri="{FF2B5EF4-FFF2-40B4-BE49-F238E27FC236}">
                <a16:creationId xmlns:a16="http://schemas.microsoft.com/office/drawing/2014/main" id="{55F13D10-D3E0-FD4E-BF61-92193076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460375"/>
            <a:ext cx="7540625" cy="541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Text Box 3">
            <a:extLst>
              <a:ext uri="{FF2B5EF4-FFF2-40B4-BE49-F238E27FC236}">
                <a16:creationId xmlns:a16="http://schemas.microsoft.com/office/drawing/2014/main" id="{EA457C18-1F63-63EE-B6C5-A7180577A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79375"/>
            <a:ext cx="7453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consensus sequence in the tryptophan-docking motifs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6666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88" name="Text Box 4">
            <a:extLst>
              <a:ext uri="{FF2B5EF4-FFF2-40B4-BE49-F238E27FC236}">
                <a16:creationId xmlns:a16="http://schemas.microsoft.com/office/drawing/2014/main" id="{88729CE8-0D2F-9E72-F14F-806747244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949950"/>
            <a:ext cx="65008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example: </a:t>
            </a: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Trp145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 strand D in W2 is stacked between </a:t>
            </a: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Ala135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strand C in W2 and </a:t>
            </a: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Thr-Gly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at position </a:t>
            </a: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6-7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W3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CE1CB7A5-9B91-2E41-C24A-578684CB0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700213"/>
            <a:ext cx="503237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0" name="Rectangle 6">
            <a:extLst>
              <a:ext uri="{FF2B5EF4-FFF2-40B4-BE49-F238E27FC236}">
                <a16:creationId xmlns:a16="http://schemas.microsoft.com/office/drawing/2014/main" id="{5854A7DE-D7C9-99A6-EABD-39638B778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1700213"/>
            <a:ext cx="504825" cy="3603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1" name="Rectangle 7">
            <a:extLst>
              <a:ext uri="{FF2B5EF4-FFF2-40B4-BE49-F238E27FC236}">
                <a16:creationId xmlns:a16="http://schemas.microsoft.com/office/drawing/2014/main" id="{78BEDEC9-83E2-D63B-34FD-411698453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238" y="2133600"/>
            <a:ext cx="936625" cy="3603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2" name="Text Box 8">
            <a:extLst>
              <a:ext uri="{FF2B5EF4-FFF2-40B4-BE49-F238E27FC236}">
                <a16:creationId xmlns:a16="http://schemas.microsoft.com/office/drawing/2014/main" id="{668BF775-3C46-E2E1-DC26-7E4A0EEDB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1844675"/>
            <a:ext cx="1296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3" name="Text Box 9">
            <a:extLst>
              <a:ext uri="{FF2B5EF4-FFF2-40B4-BE49-F238E27FC236}">
                <a16:creationId xmlns:a16="http://schemas.microsoft.com/office/drawing/2014/main" id="{5FD00000-4049-710B-C8E7-3D02670685F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789781" y="2885282"/>
            <a:ext cx="273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Propeller blades W1-W8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4" name="Rectangle 10">
            <a:extLst>
              <a:ext uri="{FF2B5EF4-FFF2-40B4-BE49-F238E27FC236}">
                <a16:creationId xmlns:a16="http://schemas.microsoft.com/office/drawing/2014/main" id="{29DAB4AB-9658-7027-F01D-83076002C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700213"/>
            <a:ext cx="576263" cy="3603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5" name="Text Box 11">
            <a:extLst>
              <a:ext uri="{FF2B5EF4-FFF2-40B4-BE49-F238E27FC236}">
                <a16:creationId xmlns:a16="http://schemas.microsoft.com/office/drawing/2014/main" id="{6B7EBA2E-A618-7F0F-AF44-0491F5DAF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1773238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Ala135</a:t>
            </a: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6" name="Text Box 12">
            <a:extLst>
              <a:ext uri="{FF2B5EF4-FFF2-40B4-BE49-F238E27FC236}">
                <a16:creationId xmlns:a16="http://schemas.microsoft.com/office/drawing/2014/main" id="{C8509D2D-A894-3E46-D96C-B5C90D12A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2205038"/>
            <a:ext cx="1295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Thr191-Gly192</a:t>
            </a: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7" name="Text Box 13">
            <a:extLst>
              <a:ext uri="{FF2B5EF4-FFF2-40B4-BE49-F238E27FC236}">
                <a16:creationId xmlns:a16="http://schemas.microsoft.com/office/drawing/2014/main" id="{FC91FC8F-9FC9-2C0E-A39B-7DF84907C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163" y="1773238"/>
            <a:ext cx="720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Trp145</a:t>
            </a: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36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F389F714-B55C-D015-0571-8FCA9DE791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" y="549275"/>
            <a:ext cx="8101013" cy="6154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19" name="Rectangle 3">
            <a:extLst>
              <a:ext uri="{FF2B5EF4-FFF2-40B4-BE49-F238E27FC236}">
                <a16:creationId xmlns:a16="http://schemas.microsoft.com/office/drawing/2014/main" id="{E7E9D848-99E1-3CF9-D64F-B02095B8D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0"/>
            <a:ext cx="8135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Direct hydride transfer mechanism 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Anthony et al (1993--)</a:t>
            </a:r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2EA4AEFB-7162-303E-BB91-AD70B222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013" y="4689475"/>
            <a:ext cx="125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quinol</a:t>
            </a:r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24929023-DB10-E572-1A24-01B14F253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5203825"/>
            <a:ext cx="25590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Re-oxidation in two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single electron transfer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Steps.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Cytochrome </a:t>
            </a:r>
            <a:r>
              <a:rPr kumimoji="0" lang="en-GB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GB" alt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is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electron acceptor</a:t>
            </a:r>
          </a:p>
        </p:txBody>
      </p:sp>
    </p:spTree>
    <p:extLst>
      <p:ext uri="{BB962C8B-B14F-4D97-AF65-F5344CB8AC3E}">
        <p14:creationId xmlns:p14="http://schemas.microsoft.com/office/powerpoint/2010/main" val="3339824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78D46B4-8CDC-0C7D-A8FF-22971AD69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939114"/>
            <a:ext cx="4358492" cy="318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0FF03AF-56D5-7DD0-C425-609D69A56496}"/>
              </a:ext>
            </a:extLst>
          </p:cNvPr>
          <p:cNvSpPr txBox="1"/>
          <p:nvPr/>
        </p:nvSpPr>
        <p:spPr>
          <a:xfrm>
            <a:off x="617838" y="247135"/>
            <a:ext cx="8130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The unique disulphide ring structure in the MDH active site</a:t>
            </a:r>
          </a:p>
          <a:p>
            <a:r>
              <a:rPr lang="en-GB" dirty="0"/>
              <a:t>Two distant Cysteine residues in proteins can be oxidised to form a disulphide bridge that is used to stabilise a particular conformation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D12974-5310-A034-2086-7E6036FEABAD}"/>
              </a:ext>
            </a:extLst>
          </p:cNvPr>
          <p:cNvSpPr txBox="1"/>
          <p:nvPr/>
        </p:nvSpPr>
        <p:spPr>
          <a:xfrm>
            <a:off x="815546" y="4164560"/>
            <a:ext cx="7735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Ramachandran stated that 2 adjacent cysteines would never form a bridge. BUT if they did then they would form an 8-membered ring structure with a ‘strained’ peptide bond.</a:t>
            </a:r>
          </a:p>
          <a:p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None has ever been seen except in the active site of MDH.</a:t>
            </a:r>
          </a:p>
          <a:p>
            <a:r>
              <a:rPr lang="en-GB" b="1" dirty="0">
                <a:solidFill>
                  <a:srgbClr val="FF0000"/>
                </a:solidFill>
              </a:rPr>
              <a:t>It is very easily reduced, so breaking the bond and inactivating the enzyme.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13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5" name="Picture 17" descr="AnthonyFig2MDHequatColour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423863"/>
            <a:ext cx="5327650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98425"/>
            <a:ext cx="3871913" cy="360363"/>
          </a:xfrm>
        </p:spPr>
        <p:txBody>
          <a:bodyPr>
            <a:normAutofit fontScale="90000"/>
          </a:bodyPr>
          <a:lstStyle/>
          <a:p>
            <a:r>
              <a:rPr lang="en-GB" sz="2800">
                <a:solidFill>
                  <a:srgbClr val="CC0000"/>
                </a:solidFill>
              </a:rPr>
              <a:t>The active site of MDH</a:t>
            </a:r>
          </a:p>
        </p:txBody>
      </p:sp>
      <p:graphicFrame>
        <p:nvGraphicFramePr>
          <p:cNvPr id="43015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1420813" y="3919538"/>
          <a:ext cx="4037012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6414897" imgH="4668317" progId="CorelDRAW.Graphic.10">
                  <p:embed/>
                </p:oleObj>
              </mc:Choice>
              <mc:Fallback>
                <p:oleObj name="CorelDRAW" r:id="rId3" imgW="6414897" imgH="4668317" progId="CorelDRAW.Graphic.10">
                  <p:embed/>
                  <p:pic>
                    <p:nvPicPr>
                      <p:cNvPr id="430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3919538"/>
                        <a:ext cx="4037012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20" name="Picture 12" descr="DSstick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313" y="549275"/>
            <a:ext cx="2098675" cy="2611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29" name="Text Box 21"/>
          <p:cNvSpPr txBox="1">
            <a:spLocks noChangeArrowheads="1"/>
          </p:cNvSpPr>
          <p:nvPr/>
        </p:nvSpPr>
        <p:spPr bwMode="auto">
          <a:xfrm>
            <a:off x="161925" y="3249613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Novel disulphide ring structure</a:t>
            </a:r>
          </a:p>
        </p:txBody>
      </p:sp>
      <p:sp>
        <p:nvSpPr>
          <p:cNvPr id="43031" name="Text Box 23"/>
          <p:cNvSpPr txBox="1">
            <a:spLocks noChangeArrowheads="1"/>
          </p:cNvSpPr>
          <p:nvPr/>
        </p:nvSpPr>
        <p:spPr bwMode="auto">
          <a:xfrm>
            <a:off x="158750" y="3519488"/>
            <a:ext cx="258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from adjacent cysteines</a:t>
            </a:r>
          </a:p>
        </p:txBody>
      </p:sp>
      <p:sp>
        <p:nvSpPr>
          <p:cNvPr id="43032" name="Text Box 24"/>
          <p:cNvSpPr txBox="1">
            <a:spLocks noChangeArrowheads="1"/>
          </p:cNvSpPr>
          <p:nvPr/>
        </p:nvSpPr>
        <p:spPr bwMode="auto">
          <a:xfrm>
            <a:off x="431800" y="2611438"/>
            <a:ext cx="47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4084700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88913"/>
            <a:ext cx="8229600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2400" b="1">
                <a:solidFill>
                  <a:srgbClr val="CC0000"/>
                </a:solidFill>
              </a:rPr>
              <a:t>The path of electrons and protons during the oxidative part of the reaction mechanism of MDH</a:t>
            </a:r>
          </a:p>
        </p:txBody>
      </p:sp>
      <p:pic>
        <p:nvPicPr>
          <p:cNvPr id="12291" name="Picture 3" descr="Electpat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2375" y="1800225"/>
            <a:ext cx="5127625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61925" y="1270000"/>
            <a:ext cx="5374809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E9510D"/>
                </a:solidFill>
              </a:rPr>
              <a:t>Electrons must pass from reduced PQQ (PQQH</a:t>
            </a:r>
            <a:r>
              <a:rPr lang="en-GB" sz="2000" baseline="-25000" dirty="0">
                <a:solidFill>
                  <a:srgbClr val="E9510D"/>
                </a:solidFill>
              </a:rPr>
              <a:t>2</a:t>
            </a:r>
            <a:r>
              <a:rPr lang="en-GB" dirty="0">
                <a:solidFill>
                  <a:srgbClr val="E9510D"/>
                </a:solidFill>
              </a:rPr>
              <a:t>)</a:t>
            </a:r>
          </a:p>
          <a:p>
            <a:pPr eaLnBrk="1" hangingPunct="1"/>
            <a:r>
              <a:rPr lang="en-GB" dirty="0">
                <a:solidFill>
                  <a:srgbClr val="E9510D"/>
                </a:solidFill>
              </a:rPr>
              <a:t>to a unique type of cytochrome  -  cytochrome </a:t>
            </a:r>
            <a:r>
              <a:rPr lang="en-GB" i="1" dirty="0" err="1">
                <a:solidFill>
                  <a:srgbClr val="E9510D"/>
                </a:solidFill>
              </a:rPr>
              <a:t>c</a:t>
            </a:r>
            <a:r>
              <a:rPr lang="en-GB" sz="2000" baseline="-25000" dirty="0" err="1">
                <a:solidFill>
                  <a:srgbClr val="E9510D"/>
                </a:solidFill>
              </a:rPr>
              <a:t>L</a:t>
            </a:r>
            <a:endParaRPr lang="en-GB" dirty="0">
              <a:solidFill>
                <a:srgbClr val="E9510D"/>
              </a:solidFill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372225" y="1171575"/>
            <a:ext cx="252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2400" b="1" dirty="0">
                <a:solidFill>
                  <a:srgbClr val="E9510D"/>
                </a:solidFill>
              </a:rPr>
              <a:t>Cytochrome</a:t>
            </a:r>
            <a:r>
              <a:rPr lang="en-GB" sz="2000" b="1" dirty="0">
                <a:solidFill>
                  <a:srgbClr val="E9510D"/>
                </a:solidFill>
              </a:rPr>
              <a:t> </a:t>
            </a:r>
            <a:r>
              <a:rPr lang="en-GB" sz="2000" b="1" i="1" dirty="0" err="1">
                <a:solidFill>
                  <a:srgbClr val="E9510D"/>
                </a:solidFill>
              </a:rPr>
              <a:t>c</a:t>
            </a:r>
            <a:r>
              <a:rPr lang="en-GB" sz="2400" b="1" baseline="-25000" dirty="0" err="1">
                <a:solidFill>
                  <a:srgbClr val="E9510D"/>
                </a:solidFill>
              </a:rPr>
              <a:t>L</a:t>
            </a:r>
            <a:endParaRPr lang="en-GB" sz="2400" b="1" baseline="-25000" dirty="0">
              <a:solidFill>
                <a:srgbClr val="E9510D"/>
              </a:solidFill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61925" y="2078038"/>
            <a:ext cx="412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Note involvement of the disulphide ring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61925" y="2528888"/>
            <a:ext cx="50228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>
                <a:solidFill>
                  <a:srgbClr val="0000FF"/>
                </a:solidFill>
              </a:rPr>
              <a:t>Protons must pass from PQQH2</a:t>
            </a:r>
          </a:p>
          <a:p>
            <a:pPr eaLnBrk="1" hangingPunct="1"/>
            <a:r>
              <a:rPr lang="en-GB">
                <a:solidFill>
                  <a:srgbClr val="0000FF"/>
                </a:solidFill>
              </a:rPr>
              <a:t>by way of its hydroxyls, and the</a:t>
            </a:r>
          </a:p>
          <a:p>
            <a:pPr eaLnBrk="1" hangingPunct="1"/>
            <a:r>
              <a:rPr lang="en-GB">
                <a:solidFill>
                  <a:srgbClr val="0000FF"/>
                </a:solidFill>
              </a:rPr>
              <a:t>hydrogen-bonding network, to the water (W904)</a:t>
            </a:r>
          </a:p>
          <a:p>
            <a:pPr eaLnBrk="1" hangingPunct="1"/>
            <a:r>
              <a:rPr lang="en-GB">
                <a:solidFill>
                  <a:srgbClr val="0000FF"/>
                </a:solidFill>
              </a:rPr>
              <a:t>which is accessible to the periplasm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50825" y="5162550"/>
            <a:ext cx="3506788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600"/>
              <a:t>The pathways are based on those</a:t>
            </a:r>
          </a:p>
          <a:p>
            <a:pPr eaLnBrk="1" hangingPunct="1"/>
            <a:r>
              <a:rPr lang="en-GB" sz="1600"/>
              <a:t>proposed for the quinohaemoprotein</a:t>
            </a:r>
          </a:p>
          <a:p>
            <a:pPr eaLnBrk="1" hangingPunct="1"/>
            <a:r>
              <a:rPr lang="en-GB" sz="1600"/>
              <a:t>alcohol dehydrogenase by </a:t>
            </a:r>
            <a:r>
              <a:rPr lang="en-GB" sz="1600" i="1"/>
              <a:t>Oubrie, </a:t>
            </a:r>
          </a:p>
          <a:p>
            <a:pPr eaLnBrk="1" hangingPunct="1"/>
            <a:r>
              <a:rPr lang="en-GB" sz="1600" i="1"/>
              <a:t>Dijkstra et al, and Chen, Matsushita, </a:t>
            </a:r>
          </a:p>
          <a:p>
            <a:pPr eaLnBrk="1" hangingPunct="1"/>
            <a:r>
              <a:rPr lang="en-GB" sz="1600" i="1"/>
              <a:t>Toyama, Scott Mathews et al.</a:t>
            </a:r>
            <a:r>
              <a:rPr lang="en-GB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59635F-968A-CD5D-3058-43464D7ED45A}"/>
              </a:ext>
            </a:extLst>
          </p:cNvPr>
          <p:cNvSpPr txBox="1"/>
          <p:nvPr/>
        </p:nvSpPr>
        <p:spPr>
          <a:xfrm>
            <a:off x="7130641" y="5891664"/>
            <a:ext cx="134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MeOH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360B2D4-D5B8-B389-662D-1DD281D0799C}"/>
              </a:ext>
            </a:extLst>
          </p:cNvPr>
          <p:cNvCxnSpPr>
            <a:cxnSpLocks/>
          </p:cNvCxnSpPr>
          <p:nvPr/>
        </p:nvCxnSpPr>
        <p:spPr>
          <a:xfrm flipH="1" flipV="1">
            <a:off x="6447725" y="5739351"/>
            <a:ext cx="682917" cy="343948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973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266CA0-8F53-2550-E61F-0B58178864D9}"/>
              </a:ext>
            </a:extLst>
          </p:cNvPr>
          <p:cNvSpPr txBox="1"/>
          <p:nvPr/>
        </p:nvSpPr>
        <p:spPr>
          <a:xfrm>
            <a:off x="469557" y="333632"/>
            <a:ext cx="835316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                       False claim that PQQ is vitamin</a:t>
            </a:r>
          </a:p>
          <a:p>
            <a:endParaRPr lang="en-GB" dirty="0"/>
          </a:p>
          <a:p>
            <a:r>
              <a:rPr lang="en-GB" dirty="0"/>
              <a:t>Most enzyme cofactors cannot be made in humans so have to be provided as their precursors – vitamins.  </a:t>
            </a:r>
            <a:r>
              <a:rPr lang="en-GB" dirty="0" err="1"/>
              <a:t>Eg</a:t>
            </a:r>
            <a:r>
              <a:rPr lang="en-GB" dirty="0"/>
              <a:t>: NAD (Niacin), FAD (riboflavin) </a:t>
            </a:r>
          </a:p>
          <a:p>
            <a:endParaRPr lang="en-GB" dirty="0"/>
          </a:p>
          <a:p>
            <a:r>
              <a:rPr lang="en-GB" dirty="0"/>
              <a:t>If mammals do have </a:t>
            </a:r>
            <a:r>
              <a:rPr lang="en-GB" dirty="0" err="1"/>
              <a:t>quinoprotein</a:t>
            </a:r>
            <a:r>
              <a:rPr lang="en-GB" dirty="0"/>
              <a:t> enzymes then PQQ is almost certainly a vitamin.</a:t>
            </a:r>
          </a:p>
          <a:p>
            <a:endParaRPr lang="en-GB" dirty="0"/>
          </a:p>
          <a:p>
            <a:r>
              <a:rPr lang="en-GB" dirty="0"/>
              <a:t>In 2003 </a:t>
            </a:r>
            <a:r>
              <a:rPr lang="en-GB" dirty="0" err="1"/>
              <a:t>Kashara</a:t>
            </a:r>
            <a:r>
              <a:rPr lang="en-GB" dirty="0"/>
              <a:t> and Kato published a paper in Nature claiming to have found a gene coding for a </a:t>
            </a:r>
            <a:r>
              <a:rPr lang="en-GB" dirty="0" err="1"/>
              <a:t>quinoprotein</a:t>
            </a:r>
            <a:r>
              <a:rPr lang="en-GB" dirty="0"/>
              <a:t> and announcing that this meant that PQQ is “The first new vitamin for 55 years”.</a:t>
            </a:r>
          </a:p>
          <a:p>
            <a:r>
              <a:rPr lang="en-GB" dirty="0"/>
              <a:t>This was welcomed with a great fanfare</a:t>
            </a:r>
          </a:p>
          <a:p>
            <a:endParaRPr lang="en-GB" dirty="0"/>
          </a:p>
          <a:p>
            <a:r>
              <a:rPr lang="en-GB" dirty="0"/>
              <a:t>Their argument was so obviously false so I ignored it.</a:t>
            </a:r>
          </a:p>
          <a:p>
            <a:endParaRPr lang="en-GB" dirty="0"/>
          </a:p>
          <a:p>
            <a:r>
              <a:rPr lang="en-GB" dirty="0"/>
              <a:t>BUT two years later Mitsubishi announced that they were investing 4 million dollars in producing this new vitamin.  So I contacted them and published a  paper in Nature explaining why it is not. But Mitsubishi went ahead and now it is on the market as a growth nutrient!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21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>
            <a:extLst>
              <a:ext uri="{FF2B5EF4-FFF2-40B4-BE49-F238E27FC236}">
                <a16:creationId xmlns:a16="http://schemas.microsoft.com/office/drawing/2014/main" id="{7BA2E3DD-2475-DE6B-E58C-F2EC963DD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188913"/>
            <a:ext cx="8229600" cy="449262"/>
          </a:xfrm>
        </p:spPr>
        <p:txBody>
          <a:bodyPr/>
          <a:lstStyle/>
          <a:p>
            <a:pPr eaLnBrk="1" hangingPunct="1"/>
            <a:r>
              <a:rPr lang="en-GB" altLang="en-US" sz="2000" b="1">
                <a:solidFill>
                  <a:srgbClr val="E9510D"/>
                </a:solidFill>
              </a:rPr>
              <a:t>Premature announcement that PQQ is a vitamin for mammals</a:t>
            </a:r>
          </a:p>
        </p:txBody>
      </p:sp>
      <p:pic>
        <p:nvPicPr>
          <p:cNvPr id="36867" name="Picture 12" descr="Nature heading">
            <a:extLst>
              <a:ext uri="{FF2B5EF4-FFF2-40B4-BE49-F238E27FC236}">
                <a16:creationId xmlns:a16="http://schemas.microsoft.com/office/drawing/2014/main" id="{B9CC0728-3795-8C06-B85F-093E761927C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313" y="1089025"/>
            <a:ext cx="2789237" cy="1233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14" descr="natureRef">
            <a:extLst>
              <a:ext uri="{FF2B5EF4-FFF2-40B4-BE49-F238E27FC236}">
                <a16:creationId xmlns:a16="http://schemas.microsoft.com/office/drawing/2014/main" id="{1FFB0B6A-DE8A-F9AE-35F0-BD2EA3A192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1525" y="1089025"/>
            <a:ext cx="5310188" cy="444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16">
            <a:extLst>
              <a:ext uri="{FF2B5EF4-FFF2-40B4-BE49-F238E27FC236}">
                <a16:creationId xmlns:a16="http://schemas.microsoft.com/office/drawing/2014/main" id="{25D452A5-D8E3-8B68-3D3A-66CA2009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5499100"/>
            <a:ext cx="3684588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1" name="Rectangle 30">
            <a:extLst>
              <a:ext uri="{FF2B5EF4-FFF2-40B4-BE49-F238E27FC236}">
                <a16:creationId xmlns:a16="http://schemas.microsoft.com/office/drawing/2014/main" id="{5555ADD7-024E-B2A4-68F2-AB1BBD24F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349500"/>
            <a:ext cx="31511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Takaoki Kasahara, Tadafumi Kato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Laboratory for Molecular Dynamics of Mental Disorders, Brain Science Institute, RIKEN, Japan</a:t>
            </a:r>
          </a:p>
        </p:txBody>
      </p:sp>
      <p:pic>
        <p:nvPicPr>
          <p:cNvPr id="36872" name="Picture 31">
            <a:extLst>
              <a:ext uri="{FF2B5EF4-FFF2-40B4-BE49-F238E27FC236}">
                <a16:creationId xmlns:a16="http://schemas.microsoft.com/office/drawing/2014/main" id="{51C997D4-37BE-560F-49D5-A38435F52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6038850"/>
            <a:ext cx="637222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3" name="Picture 32">
            <a:extLst>
              <a:ext uri="{FF2B5EF4-FFF2-40B4-BE49-F238E27FC236}">
                <a16:creationId xmlns:a16="http://schemas.microsoft.com/office/drawing/2014/main" id="{FD73F48A-BCBB-2394-BE6E-A4E2B4A4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3159125"/>
            <a:ext cx="1681163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4" name="Picture 33">
            <a:extLst>
              <a:ext uri="{FF2B5EF4-FFF2-40B4-BE49-F238E27FC236}">
                <a16:creationId xmlns:a16="http://schemas.microsoft.com/office/drawing/2014/main" id="{46587B7F-D58B-A14B-B702-1248F8481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363913"/>
            <a:ext cx="601662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5" name="Picture 35">
            <a:extLst>
              <a:ext uri="{FF2B5EF4-FFF2-40B4-BE49-F238E27FC236}">
                <a16:creationId xmlns:a16="http://schemas.microsoft.com/office/drawing/2014/main" id="{ED141E39-C61F-1E8D-2C5F-9FDFDD5F0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1719263"/>
            <a:ext cx="52212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6" name="Picture 36">
            <a:extLst>
              <a:ext uri="{FF2B5EF4-FFF2-40B4-BE49-F238E27FC236}">
                <a16:creationId xmlns:a16="http://schemas.microsoft.com/office/drawing/2014/main" id="{153BC485-B989-7E52-B700-70F5C6C9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2259013"/>
            <a:ext cx="5221288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90C487-5312-41D2-BE22-448259401E4A}"/>
              </a:ext>
            </a:extLst>
          </p:cNvPr>
          <p:cNvSpPr txBox="1"/>
          <p:nvPr/>
        </p:nvSpPr>
        <p:spPr>
          <a:xfrm>
            <a:off x="1192426" y="259493"/>
            <a:ext cx="6759145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 to my research students (1969 – 2008)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363C21-2E6D-BA2C-F429-826E6022E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645282"/>
              </p:ext>
            </p:extLst>
          </p:nvPr>
        </p:nvGraphicFramePr>
        <p:xfrm>
          <a:off x="642551" y="880053"/>
          <a:ext cx="7858896" cy="5997606"/>
        </p:xfrm>
        <a:graphic>
          <a:graphicData uri="http://schemas.openxmlformats.org/drawingml/2006/table">
            <a:tbl>
              <a:tblPr firstRow="1" firstCol="1" bandRow="1"/>
              <a:tblGrid>
                <a:gridCol w="2139402">
                  <a:extLst>
                    <a:ext uri="{9D8B030D-6E8A-4147-A177-3AD203B41FA5}">
                      <a16:colId xmlns:a16="http://schemas.microsoft.com/office/drawing/2014/main" val="2609495716"/>
                    </a:ext>
                  </a:extLst>
                </a:gridCol>
                <a:gridCol w="1906498">
                  <a:extLst>
                    <a:ext uri="{9D8B030D-6E8A-4147-A177-3AD203B41FA5}">
                      <a16:colId xmlns:a16="http://schemas.microsoft.com/office/drawing/2014/main" val="3258167292"/>
                    </a:ext>
                  </a:extLst>
                </a:gridCol>
                <a:gridCol w="1906498">
                  <a:extLst>
                    <a:ext uri="{9D8B030D-6E8A-4147-A177-3AD203B41FA5}">
                      <a16:colId xmlns:a16="http://schemas.microsoft.com/office/drawing/2014/main" val="4175299553"/>
                    </a:ext>
                  </a:extLst>
                </a:gridCol>
                <a:gridCol w="1906498">
                  <a:extLst>
                    <a:ext uri="{9D8B030D-6E8A-4147-A177-3AD203B41FA5}">
                      <a16:colId xmlns:a16="http://schemas.microsoft.com/office/drawing/2014/main" val="3919256322"/>
                    </a:ext>
                  </a:extLst>
                </a:gridCol>
              </a:tblGrid>
              <a:tr h="623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Methanol dehydrogenase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Cytochromes and electron transport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Metabolic pathways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3D structures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503540"/>
                  </a:ext>
                </a:extLst>
              </a:tr>
              <a:tr h="32047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Steven  Ford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Dudley Page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Darren Day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Jonathan Cox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Ian Richardson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Alain 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Avezoux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Karen Amaratunga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Tosin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Majekodunmi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Paul Afolabi </a:t>
                      </a: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Jim Elliott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Steven Froud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David O’Keefe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Andrew Cross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Mathew Beardmore-Gray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Anthony Long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Claude Chan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Helen Ashworth  </a:t>
                      </a: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 Dunstan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Iain Taylor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John Bolbot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Peter James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Paul Williams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Gyles Cozier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Simon Dales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[John Read]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[Chenyi]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[Leigh Felton]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941774"/>
                  </a:ext>
                </a:extLst>
              </a:tr>
              <a:tr h="172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Also    Bill Keevil (Post-doc); Paul Skipp (Technician)</a:t>
                      </a: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Also    Bill Keevil (Post-doc)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            Paul 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skipp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(Technician)</a:t>
                      </a: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79508"/>
                  </a:ext>
                </a:extLst>
              </a:tr>
              <a:tr h="7226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Amino acid transport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Electron transport and nitrogen fixation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Neomycin biosynthesis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Electron transport in methylamine metabolism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3656347"/>
                  </a:ext>
                </a:extLst>
              </a:tr>
              <a:tr h="784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Jeff Robinson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Bob Cook</a:t>
                      </a: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Andrew Smith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Nick Juty </a:t>
                      </a: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Cedric Pearce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Ashley Lawton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Kevin </a:t>
                      </a:r>
                      <a:r>
                        <a:rPr lang="en-GB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Auton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5618" marR="35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9598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8423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7B62C01F-D23A-1953-5E3B-48720A1D2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836613"/>
            <a:ext cx="6121400" cy="318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Search engines ‘identified’ PQQ-binding sites in a protein in mice [predicted from a gene sequence]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Our argument against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 cannot identify PQQ-binding sites in a database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fact, the search engine found 7 ‘propeller blades’ that typically occur in PQQ-containing </a:t>
            </a:r>
            <a:r>
              <a:rPr kumimoji="0" lang="en-GB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quinoproteins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‘propeller blades’ – wrongly identified by the search engine as ‘PQQ-binding sites’ are not directly involved in binding PQQ; they are purely structural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948" name="Text Box 4">
            <a:extLst>
              <a:ext uri="{FF2B5EF4-FFF2-40B4-BE49-F238E27FC236}">
                <a16:creationId xmlns:a16="http://schemas.microsoft.com/office/drawing/2014/main" id="{327C199C-1EFB-6478-FE95-642468ED8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805488"/>
            <a:ext cx="6337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951" name="Text Box 7">
            <a:extLst>
              <a:ext uri="{FF2B5EF4-FFF2-40B4-BE49-F238E27FC236}">
                <a16:creationId xmlns:a16="http://schemas.microsoft.com/office/drawing/2014/main" id="{7D3CBC54-F81D-0A83-FE16-8A20CF75F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207963"/>
            <a:ext cx="548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argument by Kasahara and Kato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952" name="Text Box 8">
            <a:extLst>
              <a:ext uri="{FF2B5EF4-FFF2-40B4-BE49-F238E27FC236}">
                <a16:creationId xmlns:a16="http://schemas.microsoft.com/office/drawing/2014/main" id="{54B4AF14-C923-58E9-E87B-AE8EFD27A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87813"/>
            <a:ext cx="917433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All trees are green                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 PQQ enzymes have propeller structures</a:t>
            </a: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My coat is green                   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My protein has a propeller structure</a:t>
            </a: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6666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000" b="1" dirty="0">
                <a:solidFill>
                  <a:srgbClr val="6666FF"/>
                </a:solidFill>
                <a:latin typeface="Arial" panose="020B0604020202020204" pitchFamily="34" charset="0"/>
              </a:rPr>
              <a:t>SO</a:t>
            </a:r>
            <a:r>
              <a:rPr lang="en-GB" altLang="en-US" sz="2000" b="1" i="1" dirty="0">
                <a:solidFill>
                  <a:srgbClr val="6666FF"/>
                </a:solidFill>
                <a:latin typeface="Arial" panose="020B0604020202020204" pitchFamily="34" charset="0"/>
              </a:rPr>
              <a:t>: </a:t>
            </a:r>
            <a:r>
              <a:rPr lang="en-GB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My coat is a tree      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SO: 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My protein is a PQQ enzyme</a:t>
            </a: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6666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Therefore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PQQ is a vitamin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2953" name="Picture 9">
            <a:extLst>
              <a:ext uri="{FF2B5EF4-FFF2-40B4-BE49-F238E27FC236}">
                <a16:creationId xmlns:a16="http://schemas.microsoft.com/office/drawing/2014/main" id="{A0D9F6C2-63DF-D3E4-F85B-4C7F10A35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2" y="790575"/>
            <a:ext cx="3325811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28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6">
            <a:extLst>
              <a:ext uri="{FF2B5EF4-FFF2-40B4-BE49-F238E27FC236}">
                <a16:creationId xmlns:a16="http://schemas.microsoft.com/office/drawing/2014/main" id="{387CE097-7ECB-E645-19A8-AE95499E8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3671888"/>
            <a:ext cx="3048000" cy="318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Rectangle 4">
            <a:extLst>
              <a:ext uri="{FF2B5EF4-FFF2-40B4-BE49-F238E27FC236}">
                <a16:creationId xmlns:a16="http://schemas.microsoft.com/office/drawing/2014/main" id="{11F0AACF-E08E-9092-D95F-ECF2FF97F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230188"/>
            <a:ext cx="46720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Premature announcement that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PQQ is a vitamin for mammals</a:t>
            </a:r>
          </a:p>
        </p:txBody>
      </p:sp>
      <p:sp>
        <p:nvSpPr>
          <p:cNvPr id="38916" name="Rectangle 5">
            <a:extLst>
              <a:ext uri="{FF2B5EF4-FFF2-40B4-BE49-F238E27FC236}">
                <a16:creationId xmlns:a16="http://schemas.microsoft.com/office/drawing/2014/main" id="{ABF105B7-1063-1013-0B5F-A48C1C8E9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128713"/>
            <a:ext cx="4302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Leigh M. Felton and Chris Anthony: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Nature; Communication Arising</a:t>
            </a:r>
          </a:p>
        </p:txBody>
      </p:sp>
      <p:sp>
        <p:nvSpPr>
          <p:cNvPr id="38917" name="Text Box 7">
            <a:extLst>
              <a:ext uri="{FF2B5EF4-FFF2-40B4-BE49-F238E27FC236}">
                <a16:creationId xmlns:a16="http://schemas.microsoft.com/office/drawing/2014/main" id="{B4D4F365-7683-0E94-8EE4-AC3AE4F6A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89138"/>
            <a:ext cx="86804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only evidence that the proposed dehydrogenase is PQQ-dependent is that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Smart and Pfam databases ‘identified’ 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‘7 PQQ-binding sites’ in the C-terminal region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8" name="Text Box 8">
            <a:extLst>
              <a:ext uri="{FF2B5EF4-FFF2-40B4-BE49-F238E27FC236}">
                <a16:creationId xmlns:a16="http://schemas.microsoft.com/office/drawing/2014/main" id="{30FDB175-285F-2719-080D-5753C4140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08275"/>
            <a:ext cx="8337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fact, the ‘sites’ are sequences predicted to form a series of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ß-sheet ‘blades’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a ‘propeller fold’ as seen in PQQ-dependent dehydrogenases.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fold has nothing to do with PQQ binding and is found in many other proteins</a:t>
            </a:r>
          </a:p>
        </p:txBody>
      </p:sp>
      <p:pic>
        <p:nvPicPr>
          <p:cNvPr id="38919" name="Picture 9" descr="Nature heading">
            <a:extLst>
              <a:ext uri="{FF2B5EF4-FFF2-40B4-BE49-F238E27FC236}">
                <a16:creationId xmlns:a16="http://schemas.microsoft.com/office/drawing/2014/main" id="{E58CE2AA-EF99-87BB-96D9-E9723EEC45C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77813"/>
            <a:ext cx="3511550" cy="155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20" name="Text Box 11">
            <a:extLst>
              <a:ext uri="{FF2B5EF4-FFF2-40B4-BE49-F238E27FC236}">
                <a16:creationId xmlns:a16="http://schemas.microsoft.com/office/drawing/2014/main" id="{D106AF08-B7B9-979C-12B3-99F8772ED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608388"/>
            <a:ext cx="5530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proposed enzyme has no sequence similarity 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any PQQ-dependent dehydrogenase</a:t>
            </a:r>
          </a:p>
        </p:txBody>
      </p:sp>
      <p:pic>
        <p:nvPicPr>
          <p:cNvPr id="38921" name="Picture 26">
            <a:extLst>
              <a:ext uri="{FF2B5EF4-FFF2-40B4-BE49-F238E27FC236}">
                <a16:creationId xmlns:a16="http://schemas.microsoft.com/office/drawing/2014/main" id="{114C78F5-B8E6-A004-48A3-0DC8B00B3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4149725"/>
            <a:ext cx="2057400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2" name="Text Box 27">
            <a:extLst>
              <a:ext uri="{FF2B5EF4-FFF2-40B4-BE49-F238E27FC236}">
                <a16:creationId xmlns:a16="http://schemas.microsoft.com/office/drawing/2014/main" id="{C4EBB185-C263-035E-4D8C-18FC4EAA4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2613" y="6308725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Leigh</a:t>
            </a:r>
          </a:p>
        </p:txBody>
      </p:sp>
      <p:sp>
        <p:nvSpPr>
          <p:cNvPr id="38923" name="Text Box 28">
            <a:extLst>
              <a:ext uri="{FF2B5EF4-FFF2-40B4-BE49-F238E27FC236}">
                <a16:creationId xmlns:a16="http://schemas.microsoft.com/office/drawing/2014/main" id="{ACB4BD50-B030-DE0D-3CE8-BAC11E55F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768975"/>
            <a:ext cx="2647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Thank you,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Goodbye and Good luck</a:t>
            </a:r>
          </a:p>
        </p:txBody>
      </p:sp>
      <p:sp>
        <p:nvSpPr>
          <p:cNvPr id="38924" name="Text Box 29">
            <a:extLst>
              <a:ext uri="{FF2B5EF4-FFF2-40B4-BE49-F238E27FC236}">
                <a16:creationId xmlns:a16="http://schemas.microsoft.com/office/drawing/2014/main" id="{B43E77D7-D291-BDFB-49EC-19BD716BA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4403725"/>
            <a:ext cx="39179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There is still no evidence that PQQ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a cofactor for a eukaryotic enzyme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 that it is a vitamin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medicine with a label&#10;&#10;Description automatically generated with medium confidence">
            <a:extLst>
              <a:ext uri="{FF2B5EF4-FFF2-40B4-BE49-F238E27FC236}">
                <a16:creationId xmlns:a16="http://schemas.microsoft.com/office/drawing/2014/main" id="{1443206A-FE70-AF7E-0D77-062280DC2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3"/>
            <a:ext cx="9144000" cy="6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91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B45F76-9AFF-6E3B-6F84-69CCE6623632}"/>
              </a:ext>
            </a:extLst>
          </p:cNvPr>
          <p:cNvSpPr txBox="1"/>
          <p:nvPr/>
        </p:nvSpPr>
        <p:spPr>
          <a:xfrm>
            <a:off x="385894" y="172818"/>
            <a:ext cx="83470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</a:t>
            </a:r>
            <a:r>
              <a:rPr kumimoji="0" lang="en-GB" sz="24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rd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Story:  A special electron transport chain for methanol oxidation involves a novel type of cytochrome c  </a:t>
            </a:r>
            <a:endParaRPr kumimoji="0" lang="en-GB" sz="1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BC2271-BE74-E76F-F605-EF7A9EF669FB}"/>
              </a:ext>
            </a:extLst>
          </p:cNvPr>
          <p:cNvSpPr txBox="1"/>
          <p:nvPr/>
        </p:nvSpPr>
        <p:spPr>
          <a:xfrm>
            <a:off x="281030" y="1003815"/>
            <a:ext cx="82547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Methylobacterium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has a ‘normal’ system for NADH and succinate oxidation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Inhibitors of NADH and succinate oxidation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 not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inhibit methanol oxidation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Inhibitors of the cytochrome oxidase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inhibit methanol oxidation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of lactate (giving NADH) or succinate reduced cytochromes b, c and oxidase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BUT:  Addition of methanol only reduced cytochromes c and oxidase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B95FF8-63B6-0970-DDD4-D0F896178B9B}"/>
              </a:ext>
            </a:extLst>
          </p:cNvPr>
          <p:cNvSpPr txBox="1"/>
          <p:nvPr/>
        </p:nvSpPr>
        <p:spPr>
          <a:xfrm>
            <a:off x="281030" y="3429000"/>
            <a:ext cx="83470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Methylobacterium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and all methylotrophs have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extra cytochrome c called  cytochrome 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the specific electron acceptor for MDH. They react in the periplasm. 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student David O’Keefe boldly went against my advice, staying up most of the night and found it after months of my failure.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696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80ED6D6-05B4-C6E9-1B04-029C733D22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pPr eaLnBrk="1" hangingPunct="1"/>
            <a:r>
              <a:rPr lang="en-GB" altLang="en-US" sz="2800" b="1">
                <a:solidFill>
                  <a:srgbClr val="E9510D"/>
                </a:solidFill>
              </a:rPr>
              <a:t>Electron transport during methanol oxidation</a:t>
            </a:r>
          </a:p>
        </p:txBody>
      </p:sp>
      <p:sp>
        <p:nvSpPr>
          <p:cNvPr id="10243" name="Text Box 49">
            <a:extLst>
              <a:ext uri="{FF2B5EF4-FFF2-40B4-BE49-F238E27FC236}">
                <a16:creationId xmlns:a16="http://schemas.microsoft.com/office/drawing/2014/main" id="{515EA910-F65E-987D-4E48-9D78D3205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157788"/>
            <a:ext cx="897771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During oxidation of MeOH 2 protons are released into the periplasm and consumed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solidFill>
                  <a:srgbClr val="000000"/>
                </a:solidFill>
              </a:rPr>
              <a:t>Inside, setting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up a protonmotive force supporting production of about 0.6 ATP/MeOH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4" name="Text Box 54">
            <a:extLst>
              <a:ext uri="{FF2B5EF4-FFF2-40B4-BE49-F238E27FC236}">
                <a16:creationId xmlns:a16="http://schemas.microsoft.com/office/drawing/2014/main" id="{17501373-9749-7EB3-C28E-4B66AF9F5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1975 - 1985</a:t>
            </a:r>
          </a:p>
        </p:txBody>
      </p:sp>
      <p:sp>
        <p:nvSpPr>
          <p:cNvPr id="10245" name="Text Box 55">
            <a:extLst>
              <a:ext uri="{FF2B5EF4-FFF2-40B4-BE49-F238E27FC236}">
                <a16:creationId xmlns:a16="http://schemas.microsoft.com/office/drawing/2014/main" id="{F0C34E36-58F3-749A-6226-B1928B409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6021388"/>
            <a:ext cx="6272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David O’Keefe; Sandy Cross; Mathew Beardmore-Gray; Claude Chan;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Jon Cox; Darren Day; Steve Froud; Andy Elliott; Bill Keevil; Sasha Netrusov; Pat Goodwin </a:t>
            </a:r>
          </a:p>
        </p:txBody>
      </p:sp>
      <p:sp>
        <p:nvSpPr>
          <p:cNvPr id="10246" name="Rectangle 4" descr="Large confetti">
            <a:extLst>
              <a:ext uri="{FF2B5EF4-FFF2-40B4-BE49-F238E27FC236}">
                <a16:creationId xmlns:a16="http://schemas.microsoft.com/office/drawing/2014/main" id="{34854B6C-87A5-DDDA-35DD-FD6CC200D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916113"/>
            <a:ext cx="6337300" cy="1152525"/>
          </a:xfrm>
          <a:prstGeom prst="rect">
            <a:avLst/>
          </a:prstGeom>
          <a:pattFill prst="lgConfetti">
            <a:fgClr>
              <a:srgbClr val="DDDDDD"/>
            </a:fgClr>
            <a:bgClr>
              <a:srgbClr val="FFFFFF"/>
            </a:bgClr>
          </a:pattFill>
          <a:ln w="9525">
            <a:pattFill prst="lgConfetti">
              <a:fgClr>
                <a:schemeClr val="tx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7" name="Line 6">
            <a:extLst>
              <a:ext uri="{FF2B5EF4-FFF2-40B4-BE49-F238E27FC236}">
                <a16:creationId xmlns:a16="http://schemas.microsoft.com/office/drawing/2014/main" id="{DEF9E45B-67B7-AEDA-A59A-FD108F566E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4075" y="1916113"/>
            <a:ext cx="63373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8" name="Line 7">
            <a:extLst>
              <a:ext uri="{FF2B5EF4-FFF2-40B4-BE49-F238E27FC236}">
                <a16:creationId xmlns:a16="http://schemas.microsoft.com/office/drawing/2014/main" id="{94E6404D-D08C-4E49-BAE6-F9626A8F6CA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4075" y="3068638"/>
            <a:ext cx="63373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9" name="AutoShape 11">
            <a:extLst>
              <a:ext uri="{FF2B5EF4-FFF2-40B4-BE49-F238E27FC236}">
                <a16:creationId xmlns:a16="http://schemas.microsoft.com/office/drawing/2014/main" id="{CA90919C-AF22-612F-F65F-96DB0C3F3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1771650"/>
            <a:ext cx="1439863" cy="1439863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NADH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dehydrogenase</a:t>
            </a:r>
          </a:p>
        </p:txBody>
      </p:sp>
      <p:sp>
        <p:nvSpPr>
          <p:cNvPr id="10250" name="AutoShape 12">
            <a:extLst>
              <a:ext uri="{FF2B5EF4-FFF2-40B4-BE49-F238E27FC236}">
                <a16:creationId xmlns:a16="http://schemas.microsoft.com/office/drawing/2014/main" id="{AF775E7B-4524-D990-E7A7-4673377EE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313" y="1771650"/>
            <a:ext cx="1150937" cy="1439863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1" name="AutoShape 13">
            <a:extLst>
              <a:ext uri="{FF2B5EF4-FFF2-40B4-BE49-F238E27FC236}">
                <a16:creationId xmlns:a16="http://schemas.microsoft.com/office/drawing/2014/main" id="{2619FF3D-A587-30E4-3EBF-F11463A83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2338" y="1719263"/>
            <a:ext cx="1079500" cy="1512887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Oxidase</a:t>
            </a:r>
          </a:p>
        </p:txBody>
      </p:sp>
      <p:sp>
        <p:nvSpPr>
          <p:cNvPr id="10252" name="Oval 14">
            <a:extLst>
              <a:ext uri="{FF2B5EF4-FFF2-40B4-BE49-F238E27FC236}">
                <a16:creationId xmlns:a16="http://schemas.microsoft.com/office/drawing/2014/main" id="{31182F4E-5722-8467-A0EB-8F95B927B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363" y="3498850"/>
            <a:ext cx="1079500" cy="10795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MDH</a:t>
            </a:r>
          </a:p>
        </p:txBody>
      </p:sp>
      <p:sp>
        <p:nvSpPr>
          <p:cNvPr id="10253" name="Oval 16">
            <a:extLst>
              <a:ext uri="{FF2B5EF4-FFF2-40B4-BE49-F238E27FC236}">
                <a16:creationId xmlns:a16="http://schemas.microsoft.com/office/drawing/2014/main" id="{B5E20AF4-8197-B15A-E2FC-C95B4A9B4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925" y="3643313"/>
            <a:ext cx="792163" cy="793750"/>
          </a:xfrm>
          <a:prstGeom prst="ellipse">
            <a:avLst/>
          </a:prstGeom>
          <a:solidFill>
            <a:srgbClr val="E9510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4" name="Rectangle 18">
            <a:extLst>
              <a:ext uri="{FF2B5EF4-FFF2-40B4-BE49-F238E27FC236}">
                <a16:creationId xmlns:a16="http://schemas.microsoft.com/office/drawing/2014/main" id="{C20E435C-C313-9A5B-C80F-D7839AAF2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724400"/>
            <a:ext cx="6337300" cy="215900"/>
          </a:xfrm>
          <a:prstGeom prst="rect">
            <a:avLst/>
          </a:prstGeom>
          <a:solidFill>
            <a:srgbClr val="DDDDDD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Outer wall</a:t>
            </a:r>
          </a:p>
        </p:txBody>
      </p:sp>
      <p:sp>
        <p:nvSpPr>
          <p:cNvPr id="10255" name="Oval 19">
            <a:extLst>
              <a:ext uri="{FF2B5EF4-FFF2-40B4-BE49-F238E27FC236}">
                <a16:creationId xmlns:a16="http://schemas.microsoft.com/office/drawing/2014/main" id="{7D3846EC-7591-1417-3D42-59E032DEE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438" y="3716338"/>
            <a:ext cx="720725" cy="720725"/>
          </a:xfrm>
          <a:prstGeom prst="ellipse">
            <a:avLst/>
          </a:prstGeom>
          <a:solidFill>
            <a:srgbClr val="E9510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6" name="Text Box 20">
            <a:extLst>
              <a:ext uri="{FF2B5EF4-FFF2-40B4-BE49-F238E27FC236}">
                <a16:creationId xmlns:a16="http://schemas.microsoft.com/office/drawing/2014/main" id="{71BA1B15-4720-3592-0052-4F3B7B75E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63" y="908050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NADH</a:t>
            </a:r>
          </a:p>
        </p:txBody>
      </p:sp>
      <p:sp>
        <p:nvSpPr>
          <p:cNvPr id="10257" name="Text Box 25">
            <a:extLst>
              <a:ext uri="{FF2B5EF4-FFF2-40B4-BE49-F238E27FC236}">
                <a16:creationId xmlns:a16="http://schemas.microsoft.com/office/drawing/2014/main" id="{1EF19EA4-F1FE-12F8-9062-27A388598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825" y="4059238"/>
            <a:ext cx="120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Periplasm</a:t>
            </a:r>
          </a:p>
        </p:txBody>
      </p:sp>
      <p:sp>
        <p:nvSpPr>
          <p:cNvPr id="10258" name="Text Box 26">
            <a:extLst>
              <a:ext uri="{FF2B5EF4-FFF2-40B4-BE49-F238E27FC236}">
                <a16:creationId xmlns:a16="http://schemas.microsoft.com/office/drawing/2014/main" id="{AE33876A-B020-9A22-C999-79E194BA5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3860800"/>
            <a:ext cx="788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Cyt c</a:t>
            </a:r>
            <a:r>
              <a:rPr kumimoji="0" lang="en-GB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9" name="Text Box 27">
            <a:extLst>
              <a:ext uri="{FF2B5EF4-FFF2-40B4-BE49-F238E27FC236}">
                <a16:creationId xmlns:a16="http://schemas.microsoft.com/office/drawing/2014/main" id="{FD2A025C-F859-C63D-C813-CAC2331BA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0" y="3860800"/>
            <a:ext cx="8143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Cyt c</a:t>
            </a:r>
            <a:r>
              <a:rPr kumimoji="0" lang="en-GB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0" name="Text Box 28">
            <a:extLst>
              <a:ext uri="{FF2B5EF4-FFF2-40B4-BE49-F238E27FC236}">
                <a16:creationId xmlns:a16="http://schemas.microsoft.com/office/drawing/2014/main" id="{9A5B88DD-3B8E-6C36-0583-4D434B444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908050"/>
            <a:ext cx="132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2H</a:t>
            </a:r>
            <a:r>
              <a:rPr kumimoji="0" lang="en-GB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½ O</a:t>
            </a:r>
            <a:r>
              <a:rPr kumimoji="0" lang="en-GB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1" name="Text Box 29">
            <a:extLst>
              <a:ext uri="{FF2B5EF4-FFF2-40B4-BE49-F238E27FC236}">
                <a16:creationId xmlns:a16="http://schemas.microsoft.com/office/drawing/2014/main" id="{160A8246-A73D-E15C-3801-8793192C0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575" y="908050"/>
            <a:ext cx="611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  <a:r>
              <a:rPr kumimoji="0" lang="en-GB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0262" name="Text Box 31">
            <a:extLst>
              <a:ext uri="{FF2B5EF4-FFF2-40B4-BE49-F238E27FC236}">
                <a16:creationId xmlns:a16="http://schemas.microsoft.com/office/drawing/2014/main" id="{6E50DB7F-B71D-0CB5-6411-4C2136EAA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0" y="2132013"/>
            <a:ext cx="1035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Cyt bc</a:t>
            </a:r>
            <a:r>
              <a:rPr kumimoji="0" lang="en-GB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complex</a:t>
            </a:r>
          </a:p>
        </p:txBody>
      </p:sp>
      <p:sp>
        <p:nvSpPr>
          <p:cNvPr id="10263" name="Line 33">
            <a:extLst>
              <a:ext uri="{FF2B5EF4-FFF2-40B4-BE49-F238E27FC236}">
                <a16:creationId xmlns:a16="http://schemas.microsoft.com/office/drawing/2014/main" id="{14CA80A3-DFA7-B64D-74CA-387E5D4F83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0338" y="1266825"/>
            <a:ext cx="2889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4" name="Line 34">
            <a:extLst>
              <a:ext uri="{FF2B5EF4-FFF2-40B4-BE49-F238E27FC236}">
                <a16:creationId xmlns:a16="http://schemas.microsoft.com/office/drawing/2014/main" id="{5C0B123A-0F50-3472-1ABB-72C7CC234A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4388" y="1266825"/>
            <a:ext cx="576262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5" name="Line 35">
            <a:extLst>
              <a:ext uri="{FF2B5EF4-FFF2-40B4-BE49-F238E27FC236}">
                <a16:creationId xmlns:a16="http://schemas.microsoft.com/office/drawing/2014/main" id="{38BEE975-0290-2FB4-E675-F1C19DC2FD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56550" y="1266825"/>
            <a:ext cx="288925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6" name="Line 36">
            <a:extLst>
              <a:ext uri="{FF2B5EF4-FFF2-40B4-BE49-F238E27FC236}">
                <a16:creationId xmlns:a16="http://schemas.microsoft.com/office/drawing/2014/main" id="{F1AB8E64-7D06-D790-46F1-0A09C372DA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7325" y="4003675"/>
            <a:ext cx="790575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7" name="Line 37">
            <a:extLst>
              <a:ext uri="{FF2B5EF4-FFF2-40B4-BE49-F238E27FC236}">
                <a16:creationId xmlns:a16="http://schemas.microsoft.com/office/drawing/2014/main" id="{C228C22C-E07D-7ABF-50A2-79D57C8E3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7550" y="4003675"/>
            <a:ext cx="503238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8" name="Line 38">
            <a:extLst>
              <a:ext uri="{FF2B5EF4-FFF2-40B4-BE49-F238E27FC236}">
                <a16:creationId xmlns:a16="http://schemas.microsoft.com/office/drawing/2014/main" id="{BA1E94D4-4BE5-ECC9-C129-4E2D6F431E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92950" y="3355975"/>
            <a:ext cx="431800" cy="430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9" name="Text Box 40">
            <a:extLst>
              <a:ext uri="{FF2B5EF4-FFF2-40B4-BE49-F238E27FC236}">
                <a16:creationId xmlns:a16="http://schemas.microsoft.com/office/drawing/2014/main" id="{012095B5-7293-6B1D-1AD3-6BEC73936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274888"/>
            <a:ext cx="52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UQ</a:t>
            </a:r>
          </a:p>
        </p:txBody>
      </p:sp>
      <p:sp>
        <p:nvSpPr>
          <p:cNvPr id="10270" name="Line 42">
            <a:extLst>
              <a:ext uri="{FF2B5EF4-FFF2-40B4-BE49-F238E27FC236}">
                <a16:creationId xmlns:a16="http://schemas.microsoft.com/office/drawing/2014/main" id="{A1519E82-5FB0-453E-E5E6-B73CCD61BB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7900" y="2419350"/>
            <a:ext cx="360363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1" name="Line 43">
            <a:extLst>
              <a:ext uri="{FF2B5EF4-FFF2-40B4-BE49-F238E27FC236}">
                <a16:creationId xmlns:a16="http://schemas.microsoft.com/office/drawing/2014/main" id="{6FDF52A3-9FD4-6D25-1546-D59933F83D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2863" y="2419350"/>
            <a:ext cx="431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2" name="Line 44">
            <a:extLst>
              <a:ext uri="{FF2B5EF4-FFF2-40B4-BE49-F238E27FC236}">
                <a16:creationId xmlns:a16="http://schemas.microsoft.com/office/drawing/2014/main" id="{1E565FCB-92F3-A660-FD55-5D9557239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3282950"/>
            <a:ext cx="288925" cy="433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3" name="Line 47">
            <a:extLst>
              <a:ext uri="{FF2B5EF4-FFF2-40B4-BE49-F238E27FC236}">
                <a16:creationId xmlns:a16="http://schemas.microsoft.com/office/drawing/2014/main" id="{DA731396-6432-991E-948F-684F00D90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003675"/>
            <a:ext cx="144462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4" name="Text Box 48">
            <a:extLst>
              <a:ext uri="{FF2B5EF4-FFF2-40B4-BE49-F238E27FC236}">
                <a16:creationId xmlns:a16="http://schemas.microsoft.com/office/drawing/2014/main" id="{7D9C6725-0907-4587-846B-ED3F623F9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429101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2H</a:t>
            </a:r>
            <a:r>
              <a:rPr kumimoji="0" lang="en-GB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5" name="Text Box 50">
            <a:extLst>
              <a:ext uri="{FF2B5EF4-FFF2-40B4-BE49-F238E27FC236}">
                <a16:creationId xmlns:a16="http://schemas.microsoft.com/office/drawing/2014/main" id="{C68C51F8-A252-8B5F-AC4D-FC98B0755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219575"/>
            <a:ext cx="941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</a:t>
            </a:r>
            <a:r>
              <a:rPr kumimoji="0" lang="en-GB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OH</a:t>
            </a:r>
          </a:p>
        </p:txBody>
      </p:sp>
      <p:sp>
        <p:nvSpPr>
          <p:cNvPr id="10276" name="Text Box 51">
            <a:extLst>
              <a:ext uri="{FF2B5EF4-FFF2-40B4-BE49-F238E27FC236}">
                <a16:creationId xmlns:a16="http://schemas.microsoft.com/office/drawing/2014/main" id="{951A6352-9E04-D729-DBC6-0AC5C655B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3355975"/>
            <a:ext cx="85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HCHO</a:t>
            </a:r>
          </a:p>
        </p:txBody>
      </p:sp>
      <p:sp>
        <p:nvSpPr>
          <p:cNvPr id="10277" name="Line 52">
            <a:extLst>
              <a:ext uri="{FF2B5EF4-FFF2-40B4-BE49-F238E27FC236}">
                <a16:creationId xmlns:a16="http://schemas.microsoft.com/office/drawing/2014/main" id="{65C1D099-2061-9330-8BEA-76F31267B1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68538" y="4148138"/>
            <a:ext cx="4318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8" name="Line 53">
            <a:extLst>
              <a:ext uri="{FF2B5EF4-FFF2-40B4-BE49-F238E27FC236}">
                <a16:creationId xmlns:a16="http://schemas.microsoft.com/office/drawing/2014/main" id="{EFA260F6-6474-584A-E472-B0A68B9AA34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68538" y="3571875"/>
            <a:ext cx="4318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9" name="Text Box 56">
            <a:extLst>
              <a:ext uri="{FF2B5EF4-FFF2-40B4-BE49-F238E27FC236}">
                <a16:creationId xmlns:a16="http://schemas.microsoft.com/office/drawing/2014/main" id="{812EB379-9C15-BFBD-3EDC-65EA7AC22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825" y="4419600"/>
            <a:ext cx="145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Stuart Ferguson</a:t>
            </a:r>
          </a:p>
        </p:txBody>
      </p:sp>
      <p:pic>
        <p:nvPicPr>
          <p:cNvPr id="10280" name="Picture 57">
            <a:extLst>
              <a:ext uri="{FF2B5EF4-FFF2-40B4-BE49-F238E27FC236}">
                <a16:creationId xmlns:a16="http://schemas.microsoft.com/office/drawing/2014/main" id="{751B64BB-64AE-1006-3651-14F0543B1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068638"/>
            <a:ext cx="1296987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81" name="Text Box 59">
            <a:extLst>
              <a:ext uri="{FF2B5EF4-FFF2-40B4-BE49-F238E27FC236}">
                <a16:creationId xmlns:a16="http://schemas.microsoft.com/office/drawing/2014/main" id="{B1E6AF78-C1A1-F2C6-C940-808482431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4689475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06DEA684-5EE5-A155-4355-A84654BF88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77700"/>
            <a:ext cx="8229600" cy="1143000"/>
          </a:xfrm>
        </p:spPr>
        <p:txBody>
          <a:bodyPr/>
          <a:lstStyle/>
          <a:p>
            <a:r>
              <a:rPr lang="en-GB" altLang="en-US" sz="2800" b="1" dirty="0">
                <a:solidFill>
                  <a:srgbClr val="FF0000"/>
                </a:solidFill>
              </a:rPr>
              <a:t>Structure of cytochrome </a:t>
            </a:r>
            <a:r>
              <a:rPr lang="en-GB" altLang="en-US" sz="2800" b="1" i="1" dirty="0" err="1">
                <a:solidFill>
                  <a:srgbClr val="FF0000"/>
                </a:solidFill>
              </a:rPr>
              <a:t>c</a:t>
            </a:r>
            <a:r>
              <a:rPr lang="en-GB" altLang="en-US" sz="2800" b="1" baseline="-25000" dirty="0" err="1">
                <a:solidFill>
                  <a:srgbClr val="FF0000"/>
                </a:solidFill>
              </a:rPr>
              <a:t>H</a:t>
            </a:r>
            <a:endParaRPr lang="en-GB" altLang="en-US" sz="2800" b="1" baseline="-25000" dirty="0">
              <a:solidFill>
                <a:srgbClr val="FF0000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E32E6114-9F76-C0E8-08DB-C62E8401ED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783" y="771670"/>
            <a:ext cx="8629806" cy="2949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94D655BB-276F-A2C0-C3DA-78537A890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950181"/>
            <a:ext cx="182163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M. </a:t>
            </a:r>
            <a:r>
              <a:rPr kumimoji="0" lang="en-GB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extorquens</a:t>
            </a:r>
            <a:endParaRPr kumimoji="0" lang="en-GB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cytochrome </a:t>
            </a:r>
            <a:r>
              <a:rPr kumimoji="0" lang="en-GB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GB" alt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  <a:endParaRPr kumimoji="0" lang="en-GB" alt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685" name="Text Box 5">
            <a:extLst>
              <a:ext uri="{FF2B5EF4-FFF2-40B4-BE49-F238E27FC236}">
                <a16:creationId xmlns:a16="http://schemas.microsoft.com/office/drawing/2014/main" id="{5D46677C-3AB5-7F30-B024-0289659C1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950181"/>
            <a:ext cx="169114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Mammalian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cytochrome </a:t>
            </a:r>
            <a:r>
              <a:rPr kumimoji="0" lang="en-GB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686" name="Text Box 6">
            <a:extLst>
              <a:ext uri="{FF2B5EF4-FFF2-40B4-BE49-F238E27FC236}">
                <a16:creationId xmlns:a16="http://schemas.microsoft.com/office/drawing/2014/main" id="{E490D347-BC0A-B761-261E-B239AC886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713" y="3950181"/>
            <a:ext cx="1792054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Bacterial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cytochrome </a:t>
            </a:r>
            <a:r>
              <a:rPr kumimoji="0" lang="en-GB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GB" altLang="en-US" sz="20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687" name="Text Box 7">
            <a:extLst>
              <a:ext uri="{FF2B5EF4-FFF2-40B4-BE49-F238E27FC236}">
                <a16:creationId xmlns:a16="http://schemas.microsoft.com/office/drawing/2014/main" id="{146BB21F-3B55-C2BA-F78B-DCFFADB44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4870450"/>
            <a:ext cx="69834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Remarkably, cytochrome </a:t>
            </a:r>
            <a:r>
              <a:rPr kumimoji="0" lang="en-GB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GB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is unique for a bacterial cytochrome 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being similar in structure to mammalian cytochrome c  </a:t>
            </a:r>
          </a:p>
        </p:txBody>
      </p:sp>
      <p:sp>
        <p:nvSpPr>
          <p:cNvPr id="71688" name="Text Box 8">
            <a:extLst>
              <a:ext uri="{FF2B5EF4-FFF2-40B4-BE49-F238E27FC236}">
                <a16:creationId xmlns:a16="http://schemas.microsoft.com/office/drawing/2014/main" id="{06866768-EEA7-5BFF-416D-90F8EB39B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27" y="5511800"/>
            <a:ext cx="790479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Its internal structure ‘disproves’ a key proposal for cytochrome function: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 other cytochromes c have a tyrosine bonded to water in the haem cleft: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Cytochrome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has tryptophan and no water. So the water has no function.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55A02D78-B7D2-5F7F-1A97-DE287C4DC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1071786"/>
            <a:ext cx="5333315" cy="581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5" name="Text Box 3">
            <a:extLst>
              <a:ext uri="{FF2B5EF4-FFF2-40B4-BE49-F238E27FC236}">
                <a16:creationId xmlns:a16="http://schemas.microsoft.com/office/drawing/2014/main" id="{25ABD8EF-876B-3CA9-7DF4-14F37F39E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88913"/>
            <a:ext cx="83534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X-ray structure of cytochrome </a:t>
            </a:r>
            <a:r>
              <a:rPr kumimoji="0" lang="en-GB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GB" alt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the electron acceptor from methanol dehydrogenase</a:t>
            </a:r>
            <a:r>
              <a:rPr lang="en-GB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n-GB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Paul Williams and Southampton X-ray structure group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877" name="Text Box 5">
            <a:extLst>
              <a:ext uri="{FF2B5EF4-FFF2-40B4-BE49-F238E27FC236}">
                <a16:creationId xmlns:a16="http://schemas.microsoft.com/office/drawing/2014/main" id="{10B69F4F-801F-DC37-5840-56C9D9CFC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4" y="5860978"/>
            <a:ext cx="39608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NOTE: the unique calcium ion and the exposed haem propionates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876" name="Text Box 4">
            <a:extLst>
              <a:ext uri="{FF2B5EF4-FFF2-40B4-BE49-F238E27FC236}">
                <a16:creationId xmlns:a16="http://schemas.microsoft.com/office/drawing/2014/main" id="{657A4EE6-DA34-4B4C-64A5-0E79DC908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4" y="2558550"/>
            <a:ext cx="4105275" cy="284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amino acid sequence is unique for cytochromes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core structure is exactly as seen in other cytochromes 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Two cytochromes c have evolved in the same organism, functioning in the same electron transport chain, having similar core structure but no sequence identity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BB1567-A5E9-2C30-8EDB-81DE0203E080}"/>
              </a:ext>
            </a:extLst>
          </p:cNvPr>
          <p:cNvSpPr txBox="1"/>
          <p:nvPr/>
        </p:nvSpPr>
        <p:spPr>
          <a:xfrm>
            <a:off x="4868862" y="957660"/>
            <a:ext cx="41052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Paul Williams, Leighton Coates, </a:t>
            </a:r>
            <a:r>
              <a:rPr lang="en-US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Fiyaz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Mohammed, Raj Gill Peter Erskine, Dominique Bourgeois, Steve P. Wood, Chris Anthony and Jonathan B. Cooper*  (2006).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1.6 A° X-ray Structure of the Unusual c-type Cytochrome, Cytochrome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from the Methylotrophic Bacterium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Methylobacterium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extorquens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J. Mol. Biol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357, 151–162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587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88CDB2-6781-3384-1A73-B5AB61B39DB6}"/>
              </a:ext>
            </a:extLst>
          </p:cNvPr>
          <p:cNvSpPr txBox="1"/>
          <p:nvPr/>
        </p:nvSpPr>
        <p:spPr>
          <a:xfrm>
            <a:off x="463435" y="1241004"/>
            <a:ext cx="848909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A resurgence of interest in MDH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1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Calibri" panose="020F0502020204030204"/>
              </a:rPr>
              <a:t>In 1986  Mary Lidstrom and David Nunn published the methanol operon.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David came to work in my lab and he sequenced the genes for MDH and cytochrome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sz="2000" i="0" u="none" strike="noStrike" kern="120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endParaRPr kumimoji="0" lang="en-GB" sz="200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latin typeface="Calibri" panose="020F050202020403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/>
              </a:rPr>
              <a:t>A very remarkable observation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Calibri" panose="020F0502020204030204"/>
              </a:rPr>
              <a:t>Mary Lidstrom showed that all methylotrophs have two methanol oxidation operons.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Calibri" panose="020F0502020204030204"/>
              </a:rPr>
              <a:t>The 2nd  (Mox2) is never expressed. Mutations in Mox2 do not affect growth on methanol.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2903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8" descr="Mary&amp;">
            <a:extLst>
              <a:ext uri="{FF2B5EF4-FFF2-40B4-BE49-F238E27FC236}">
                <a16:creationId xmlns:a16="http://schemas.microsoft.com/office/drawing/2014/main" id="{0668321E-0D62-3356-9B33-2E18F7333F7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3175" y="1719263"/>
            <a:ext cx="2790825" cy="2686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9">
            <a:extLst>
              <a:ext uri="{FF2B5EF4-FFF2-40B4-BE49-F238E27FC236}">
                <a16:creationId xmlns:a16="http://schemas.microsoft.com/office/drawing/2014/main" id="{E220F67C-16CD-BBC8-EBA0-C6B3726EB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719263"/>
            <a:ext cx="7470775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Rectangle 5">
            <a:extLst>
              <a:ext uri="{FF2B5EF4-FFF2-40B4-BE49-F238E27FC236}">
                <a16:creationId xmlns:a16="http://schemas.microsoft.com/office/drawing/2014/main" id="{F768B57E-F71F-B145-343E-344AAA2DC3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77813"/>
            <a:ext cx="3330575" cy="1143000"/>
          </a:xfrm>
        </p:spPr>
        <p:txBody>
          <a:bodyPr/>
          <a:lstStyle/>
          <a:p>
            <a:pPr algn="l" eaLnBrk="1" hangingPunct="1"/>
            <a:r>
              <a:rPr lang="en-GB" altLang="en-US" sz="3200">
                <a:solidFill>
                  <a:srgbClr val="CC0000"/>
                </a:solidFill>
              </a:rPr>
              <a:t>Expression of </a:t>
            </a:r>
            <a:br>
              <a:rPr lang="en-GB" altLang="en-US" sz="3200">
                <a:solidFill>
                  <a:srgbClr val="CC0000"/>
                </a:solidFill>
              </a:rPr>
            </a:br>
            <a:r>
              <a:rPr lang="en-GB" altLang="en-US" sz="3200">
                <a:solidFill>
                  <a:srgbClr val="CC0000"/>
                </a:solidFill>
              </a:rPr>
              <a:t>the mxa operon</a:t>
            </a:r>
          </a:p>
        </p:txBody>
      </p:sp>
      <p:pic>
        <p:nvPicPr>
          <p:cNvPr id="19461" name="Picture 10" descr="DAVE">
            <a:extLst>
              <a:ext uri="{FF2B5EF4-FFF2-40B4-BE49-F238E27FC236}">
                <a16:creationId xmlns:a16="http://schemas.microsoft.com/office/drawing/2014/main" id="{2E939C15-58FE-9DE5-F5B7-AB275FF8724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2106613"/>
            <a:ext cx="1530350" cy="1069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2" name="Rectangle 7">
            <a:extLst>
              <a:ext uri="{FF2B5EF4-FFF2-40B4-BE49-F238E27FC236}">
                <a16:creationId xmlns:a16="http://schemas.microsoft.com/office/drawing/2014/main" id="{8C4EDD58-101F-4E3C-16C2-D7C27F3ED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23025"/>
            <a:ext cx="8274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genes: Nunn, Lidstrom, Amaratunga, Anderson, Anthony, Goodwin, Morris, O’Connor</a:t>
            </a:r>
          </a:p>
        </p:txBody>
      </p:sp>
      <p:pic>
        <p:nvPicPr>
          <p:cNvPr id="19463" name="Picture 15">
            <a:extLst>
              <a:ext uri="{FF2B5EF4-FFF2-40B4-BE49-F238E27FC236}">
                <a16:creationId xmlns:a16="http://schemas.microsoft.com/office/drawing/2014/main" id="{143C76B4-4162-1B3C-214D-E2082966F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53975"/>
            <a:ext cx="3509962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16">
            <a:extLst>
              <a:ext uri="{FF2B5EF4-FFF2-40B4-BE49-F238E27FC236}">
                <a16:creationId xmlns:a16="http://schemas.microsoft.com/office/drawing/2014/main" id="{1A07CCFB-9A6F-05E3-D3E4-2A86C4294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4508500"/>
            <a:ext cx="1643062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5" name="Text Box 19">
            <a:extLst>
              <a:ext uri="{FF2B5EF4-FFF2-40B4-BE49-F238E27FC236}">
                <a16:creationId xmlns:a16="http://schemas.microsoft.com/office/drawing/2014/main" id="{001D7908-F8A8-182C-031F-C6488D963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825" y="5768975"/>
            <a:ext cx="12906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Karen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Amaratunga</a:t>
            </a:r>
          </a:p>
        </p:txBody>
      </p:sp>
      <p:sp>
        <p:nvSpPr>
          <p:cNvPr id="19466" name="Rectangle 22">
            <a:extLst>
              <a:ext uri="{FF2B5EF4-FFF2-40B4-BE49-F238E27FC236}">
                <a16:creationId xmlns:a16="http://schemas.microsoft.com/office/drawing/2014/main" id="{78C7A7C6-1383-4629-7CD9-CC945CE75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475" y="3338513"/>
            <a:ext cx="74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MxaL</a:t>
            </a:r>
          </a:p>
        </p:txBody>
      </p:sp>
      <p:sp>
        <p:nvSpPr>
          <p:cNvPr id="19467" name="Text Box 23">
            <a:extLst>
              <a:ext uri="{FF2B5EF4-FFF2-40B4-BE49-F238E27FC236}">
                <a16:creationId xmlns:a16="http://schemas.microsoft.com/office/drawing/2014/main" id="{B9ABB16B-2025-AC2B-4416-5AAE56F6C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963" y="3968750"/>
            <a:ext cx="577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Mary</a:t>
            </a:r>
          </a:p>
        </p:txBody>
      </p:sp>
      <p:sp>
        <p:nvSpPr>
          <p:cNvPr id="19468" name="Text Box 24">
            <a:extLst>
              <a:ext uri="{FF2B5EF4-FFF2-40B4-BE49-F238E27FC236}">
                <a16:creationId xmlns:a16="http://schemas.microsoft.com/office/drawing/2014/main" id="{99E297E2-8259-6CC2-C0CB-8654CC09E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2613" y="1268413"/>
            <a:ext cx="59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Yuri</a:t>
            </a:r>
          </a:p>
        </p:txBody>
      </p:sp>
      <p:sp>
        <p:nvSpPr>
          <p:cNvPr id="19469" name="Text Box 25">
            <a:extLst>
              <a:ext uri="{FF2B5EF4-FFF2-40B4-BE49-F238E27FC236}">
                <a16:creationId xmlns:a16="http://schemas.microsoft.com/office/drawing/2014/main" id="{227D90F1-F23B-E2F6-94DF-134DB1184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1449388"/>
            <a:ext cx="52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</a:t>
            </a:r>
          </a:p>
        </p:txBody>
      </p:sp>
      <p:sp>
        <p:nvSpPr>
          <p:cNvPr id="19470" name="Text Box 26">
            <a:extLst>
              <a:ext uri="{FF2B5EF4-FFF2-40B4-BE49-F238E27FC236}">
                <a16:creationId xmlns:a16="http://schemas.microsoft.com/office/drawing/2014/main" id="{F950F568-2299-47C4-E877-DA5ADF379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1177925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Sasha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6CAD67-A0DC-13DD-45B0-A1E43DA51695}"/>
              </a:ext>
            </a:extLst>
          </p:cNvPr>
          <p:cNvSpPr txBox="1"/>
          <p:nvPr/>
        </p:nvSpPr>
        <p:spPr>
          <a:xfrm>
            <a:off x="284205" y="358346"/>
            <a:ext cx="8575590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>
                <a:solidFill>
                  <a:srgbClr val="FF0000"/>
                </a:solidFill>
                <a:effectLst/>
                <a:latin typeface="BlinkMacSystemFont"/>
              </a:rPr>
              <a:t>A novel methanotroph  </a:t>
            </a:r>
            <a:r>
              <a:rPr lang="en-GB" b="0" i="0" dirty="0">
                <a:solidFill>
                  <a:srgbClr val="212121"/>
                </a:solidFill>
                <a:effectLst/>
                <a:latin typeface="BlinkMacSystemFont"/>
              </a:rPr>
              <a:t>(Methanotrophs grow on methane which is </a:t>
            </a:r>
            <a:r>
              <a:rPr lang="en-GB" dirty="0">
                <a:solidFill>
                  <a:srgbClr val="212121"/>
                </a:solidFill>
                <a:latin typeface="BlinkMacSystemFont"/>
              </a:rPr>
              <a:t>oxidised to methanol which is then oxidised by MDH) </a:t>
            </a:r>
          </a:p>
          <a:p>
            <a:endParaRPr lang="en-GB" dirty="0">
              <a:solidFill>
                <a:srgbClr val="212121"/>
              </a:solidFill>
              <a:latin typeface="BlinkMacSystemFont"/>
            </a:endParaRPr>
          </a:p>
          <a:p>
            <a:r>
              <a:rPr lang="en-GB" dirty="0">
                <a:solidFill>
                  <a:srgbClr val="212121"/>
                </a:solidFill>
                <a:latin typeface="BlinkMacSystemFont"/>
              </a:rPr>
              <a:t>In 2017 a novel methanotroph (</a:t>
            </a:r>
            <a:r>
              <a:rPr lang="en-GB" b="0" i="1" dirty="0" err="1">
                <a:solidFill>
                  <a:srgbClr val="212121"/>
                </a:solidFill>
                <a:effectLst/>
                <a:latin typeface="BlinkMacSystemFont"/>
              </a:rPr>
              <a:t>Methylacidiphilum</a:t>
            </a:r>
            <a:r>
              <a:rPr lang="en-GB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GB" b="0" i="1" dirty="0" err="1">
                <a:solidFill>
                  <a:srgbClr val="212121"/>
                </a:solidFill>
                <a:effectLst/>
                <a:latin typeface="BlinkMacSystemFont"/>
              </a:rPr>
              <a:t>fumariolicu</a:t>
            </a:r>
            <a:r>
              <a:rPr lang="en-GB" dirty="0">
                <a:solidFill>
                  <a:srgbClr val="212121"/>
                </a:solidFill>
                <a:latin typeface="BlinkMacSystemFont"/>
              </a:rPr>
              <a:t> ) was isolated from acidic volcanic mud. It grows at high temperature and low </a:t>
            </a:r>
            <a:r>
              <a:rPr lang="en-GB" dirty="0" err="1">
                <a:solidFill>
                  <a:srgbClr val="212121"/>
                </a:solidFill>
                <a:latin typeface="BlinkMacSystemFont"/>
              </a:rPr>
              <a:t>pH.</a:t>
            </a:r>
            <a:r>
              <a:rPr lang="en-GB" i="1" dirty="0">
                <a:solidFill>
                  <a:srgbClr val="212121"/>
                </a:solidFill>
                <a:latin typeface="BlinkMacSystemFont"/>
              </a:rPr>
              <a:t> </a:t>
            </a:r>
          </a:p>
          <a:p>
            <a:r>
              <a:rPr lang="en-GB" dirty="0">
                <a:solidFill>
                  <a:srgbClr val="212121"/>
                </a:solidFill>
                <a:latin typeface="BlinkMacSystemFont"/>
              </a:rPr>
              <a:t>It requires a rare earth element for growth (</a:t>
            </a:r>
            <a:r>
              <a:rPr lang="en-GB" dirty="0" err="1">
                <a:solidFill>
                  <a:srgbClr val="212121"/>
                </a:solidFill>
                <a:latin typeface="BlinkMacSystemFont"/>
              </a:rPr>
              <a:t>eg</a:t>
            </a:r>
            <a:r>
              <a:rPr lang="en-GB" dirty="0">
                <a:solidFill>
                  <a:srgbClr val="212121"/>
                </a:solidFill>
                <a:latin typeface="BlinkMacSystemFont"/>
              </a:rPr>
              <a:t> Lanthanum, Cerium, Neodymium).  </a:t>
            </a:r>
          </a:p>
          <a:p>
            <a:endParaRPr lang="en-GB" dirty="0">
              <a:solidFill>
                <a:srgbClr val="212121"/>
              </a:solidFill>
              <a:latin typeface="BlinkMacSystemFont"/>
            </a:endParaRPr>
          </a:p>
          <a:p>
            <a:r>
              <a:rPr lang="en-GB" dirty="0">
                <a:solidFill>
                  <a:srgbClr val="212121"/>
                </a:solidFill>
                <a:latin typeface="BlinkMacSystemFont"/>
              </a:rPr>
              <a:t>It only uses the 2</a:t>
            </a:r>
            <a:r>
              <a:rPr lang="en-GB" baseline="30000" dirty="0">
                <a:solidFill>
                  <a:srgbClr val="212121"/>
                </a:solidFill>
                <a:latin typeface="BlinkMacSystemFont"/>
              </a:rPr>
              <a:t>nd</a:t>
            </a:r>
            <a:r>
              <a:rPr lang="en-GB" dirty="0">
                <a:solidFill>
                  <a:srgbClr val="212121"/>
                </a:solidFill>
                <a:latin typeface="BlinkMacSystemFont"/>
              </a:rPr>
              <a:t> methanol oxidation operon to produce MDH which uses one of the lanthanides instead of calcium at the active site. As a result during the last few years I have weekly reports on ResearchGate of my 1964 paper being cited!</a:t>
            </a:r>
          </a:p>
          <a:p>
            <a:endParaRPr lang="en-GB" dirty="0">
              <a:solidFill>
                <a:srgbClr val="212121"/>
              </a:solidFill>
              <a:latin typeface="BlinkMacSystemFont"/>
            </a:endParaRPr>
          </a:p>
          <a:p>
            <a:r>
              <a:rPr lang="en-GB" sz="2000" b="1" dirty="0">
                <a:solidFill>
                  <a:srgbClr val="FF0000"/>
                </a:solidFill>
                <a:latin typeface="BlinkMacSystemFont"/>
              </a:rPr>
              <a:t>A final strange thing</a:t>
            </a:r>
          </a:p>
          <a:p>
            <a:endParaRPr lang="en-GB" dirty="0">
              <a:latin typeface="BlinkMacSystemFont"/>
            </a:endParaRPr>
          </a:p>
          <a:p>
            <a:r>
              <a:rPr lang="en-GB" dirty="0">
                <a:latin typeface="BlinkMacSystemFont"/>
              </a:rPr>
              <a:t>In 2018 Colin Murrell’s group at UEA described a novel methylotroph isolated from seawater using a methanol medium containing lanthanum salts.</a:t>
            </a:r>
          </a:p>
          <a:p>
            <a:endParaRPr lang="en-GB" dirty="0">
              <a:latin typeface="BlinkMacSystemFont"/>
            </a:endParaRPr>
          </a:p>
          <a:p>
            <a:r>
              <a:rPr lang="en-GB" dirty="0">
                <a:latin typeface="BlinkMacSystemFont"/>
              </a:rPr>
              <a:t>“We propose the name </a:t>
            </a:r>
            <a:r>
              <a:rPr lang="en-GB" i="1" dirty="0" err="1">
                <a:latin typeface="BlinkMacSystemFont"/>
              </a:rPr>
              <a:t>Marinibacterium</a:t>
            </a:r>
            <a:r>
              <a:rPr lang="en-GB" i="1" dirty="0">
                <a:latin typeface="BlinkMacSystemFont"/>
              </a:rPr>
              <a:t> </a:t>
            </a:r>
            <a:r>
              <a:rPr lang="en-GB" i="1" dirty="0" err="1">
                <a:latin typeface="BlinkMacSystemFont"/>
              </a:rPr>
              <a:t>anthonyii</a:t>
            </a:r>
            <a:r>
              <a:rPr lang="en-GB" i="1" dirty="0">
                <a:latin typeface="BlinkMacSystemFont"/>
              </a:rPr>
              <a:t> </a:t>
            </a:r>
            <a:r>
              <a:rPr lang="en-GB" dirty="0">
                <a:latin typeface="BlinkMacSystemFont"/>
              </a:rPr>
              <a:t>(in honour of the British microbiologist Professor Christopher Anthony)”.    Note: I was Colin Murrell’s tutor here and he played second violin in my string quartet.  </a:t>
            </a:r>
          </a:p>
          <a:p>
            <a:endParaRPr lang="en-GB" dirty="0">
              <a:solidFill>
                <a:srgbClr val="FF0000"/>
              </a:solidFill>
              <a:latin typeface="BlinkMacSystemFont"/>
            </a:endParaRPr>
          </a:p>
          <a:p>
            <a:r>
              <a:rPr lang="en-GB" b="1" dirty="0" err="1">
                <a:solidFill>
                  <a:srgbClr val="FF0000"/>
                </a:solidFill>
                <a:latin typeface="BlinkMacSystemFont"/>
              </a:rPr>
              <a:t>Marinibacterium</a:t>
            </a:r>
            <a:r>
              <a:rPr lang="en-GB" b="1" dirty="0">
                <a:solidFill>
                  <a:srgbClr val="FF0000"/>
                </a:solidFill>
                <a:latin typeface="BlinkMacSystemFont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BlinkMacSystemFont"/>
              </a:rPr>
              <a:t>anthonyii</a:t>
            </a:r>
            <a:r>
              <a:rPr lang="en-GB" b="1" dirty="0">
                <a:solidFill>
                  <a:srgbClr val="FF0000"/>
                </a:solidFill>
                <a:latin typeface="BlinkMacSystemFont"/>
              </a:rPr>
              <a:t> is the only methylotroph that does </a:t>
            </a:r>
            <a:r>
              <a:rPr lang="en-GB" sz="2400" b="1" dirty="0">
                <a:solidFill>
                  <a:srgbClr val="FF0000"/>
                </a:solidFill>
                <a:latin typeface="BlinkMacSystemFont"/>
              </a:rPr>
              <a:t>not</a:t>
            </a:r>
            <a:r>
              <a:rPr lang="en-GB" b="1" dirty="0">
                <a:solidFill>
                  <a:srgbClr val="FF0000"/>
                </a:solidFill>
                <a:latin typeface="BlinkMacSystemFont"/>
              </a:rPr>
              <a:t> have ‘my’ MDH); it only has the 2</a:t>
            </a:r>
            <a:r>
              <a:rPr lang="en-GB" b="1" baseline="30000" dirty="0">
                <a:solidFill>
                  <a:srgbClr val="FF0000"/>
                </a:solidFill>
                <a:latin typeface="BlinkMacSystemFont"/>
              </a:rPr>
              <a:t>nd</a:t>
            </a:r>
            <a:r>
              <a:rPr lang="en-GB" b="1" dirty="0">
                <a:solidFill>
                  <a:srgbClr val="FF0000"/>
                </a:solidFill>
                <a:latin typeface="BlinkMacSystemFont"/>
              </a:rPr>
              <a:t> methanol oxidation operon.</a:t>
            </a:r>
          </a:p>
        </p:txBody>
      </p:sp>
    </p:spTree>
    <p:extLst>
      <p:ext uri="{BB962C8B-B14F-4D97-AF65-F5344CB8AC3E}">
        <p14:creationId xmlns:p14="http://schemas.microsoft.com/office/powerpoint/2010/main" val="1845792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26EC0D-597D-DA9D-41CF-915E0AA58572}"/>
              </a:ext>
            </a:extLst>
          </p:cNvPr>
          <p:cNvSpPr txBox="1"/>
          <p:nvPr/>
        </p:nvSpPr>
        <p:spPr>
          <a:xfrm>
            <a:off x="822121" y="274782"/>
            <a:ext cx="77346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Methylotroph stories   </a:t>
            </a:r>
          </a:p>
          <a:p>
            <a:r>
              <a:rPr lang="en-GB" dirty="0"/>
              <a:t>Methylotrophs are bacteria that grow with compounds with a single carbon atom as their sole source of carbon and energy. ‘Ordinary bacteria’ never grow </a:t>
            </a:r>
            <a:r>
              <a:rPr lang="en-GB" dirty="0" err="1"/>
              <a:t>methylotrophically</a:t>
            </a:r>
            <a:r>
              <a:rPr lang="en-GB" dirty="0"/>
              <a:t>.</a:t>
            </a:r>
          </a:p>
          <a:p>
            <a:endParaRPr lang="en-GB" sz="1800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GB" sz="1800" dirty="0"/>
              <a:t>The rise of the methylotrophs. Only 2 species in 1960. Many hundreds now – with enormous genetic and metabolic diversity. </a:t>
            </a:r>
          </a:p>
          <a:p>
            <a:pPr marL="342900" indent="-342900">
              <a:buAutoNum type="arabicPeriod"/>
            </a:pPr>
            <a:endParaRPr lang="en-GB" sz="1800" dirty="0"/>
          </a:p>
          <a:p>
            <a:r>
              <a:rPr lang="en-GB" sz="1800" dirty="0"/>
              <a:t>2. Methanol dehydrogenase (</a:t>
            </a:r>
            <a:r>
              <a:rPr lang="en-GB" sz="1800" dirty="0">
                <a:solidFill>
                  <a:srgbClr val="FF0000"/>
                </a:solidFill>
              </a:rPr>
              <a:t>MDH</a:t>
            </a:r>
            <a:r>
              <a:rPr lang="en-GB" sz="1800" dirty="0"/>
              <a:t>); the first </a:t>
            </a:r>
            <a:r>
              <a:rPr lang="en-GB" sz="1800" dirty="0" err="1"/>
              <a:t>Quinoprotein</a:t>
            </a:r>
            <a:r>
              <a:rPr lang="en-GB" sz="1800" dirty="0"/>
              <a:t>. </a:t>
            </a:r>
          </a:p>
          <a:p>
            <a:endParaRPr lang="en-GB" sz="1800" dirty="0"/>
          </a:p>
          <a:p>
            <a:r>
              <a:rPr lang="en-GB" sz="1800" dirty="0"/>
              <a:t>3. A special electron transport chain for methanol oxidation. </a:t>
            </a:r>
          </a:p>
          <a:p>
            <a:endParaRPr lang="en-GB" sz="1800" dirty="0"/>
          </a:p>
          <a:p>
            <a:r>
              <a:rPr lang="en-GB" sz="1800" dirty="0"/>
              <a:t>4. A remarkable resurgence of interest in MDH.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7DF72C-C3AE-B895-BA8F-5155FC6224F2}"/>
              </a:ext>
            </a:extLst>
          </p:cNvPr>
          <p:cNvSpPr txBox="1"/>
          <p:nvPr/>
        </p:nvSpPr>
        <p:spPr>
          <a:xfrm>
            <a:off x="822120" y="4550730"/>
            <a:ext cx="77346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 PhD project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(1960 – 1963)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Isolate a bacterium able to grow on methanol and therefore able to oxidise it.   Then find the enzyme responsible. </a:t>
            </a:r>
          </a:p>
        </p:txBody>
      </p:sp>
    </p:spTree>
    <p:extLst>
      <p:ext uri="{BB962C8B-B14F-4D97-AF65-F5344CB8AC3E}">
        <p14:creationId xmlns:p14="http://schemas.microsoft.com/office/powerpoint/2010/main" val="9953667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per&#10;&#10;Description automatically generated">
            <a:extLst>
              <a:ext uri="{FF2B5EF4-FFF2-40B4-BE49-F238E27FC236}">
                <a16:creationId xmlns:a16="http://schemas.microsoft.com/office/drawing/2014/main" id="{A86EBF46-D369-D996-70DB-FDA85790B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2" y="708800"/>
            <a:ext cx="8254313" cy="3226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C5E4DF-9234-3962-733F-1D4B7BB9313A}"/>
              </a:ext>
            </a:extLst>
          </p:cNvPr>
          <p:cNvSpPr txBox="1"/>
          <p:nvPr/>
        </p:nvSpPr>
        <p:spPr>
          <a:xfrm>
            <a:off x="296563" y="247135"/>
            <a:ext cx="8847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            Our last publication on MDH 40 years after my first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2C6F7-35CC-E27D-66F9-FE4BD3330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367" y="3225083"/>
            <a:ext cx="4059521" cy="355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81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5E2BA0E7-F903-1D20-EAE0-9A419D5AB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-1082675"/>
            <a:ext cx="4060825" cy="794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Text Box 3">
            <a:extLst>
              <a:ext uri="{FF2B5EF4-FFF2-40B4-BE49-F238E27FC236}">
                <a16:creationId xmlns:a16="http://schemas.microsoft.com/office/drawing/2014/main" id="{71A98A95-297E-D5B6-82ED-A4478D81E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88913"/>
            <a:ext cx="2232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Acknowledgements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4452" name="Group 4">
            <a:extLst>
              <a:ext uri="{FF2B5EF4-FFF2-40B4-BE49-F238E27FC236}">
                <a16:creationId xmlns:a16="http://schemas.microsoft.com/office/drawing/2014/main" id="{000E9CF1-4E28-883A-41B2-4BDD1E22264C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549275"/>
            <a:ext cx="2592387" cy="2355850"/>
            <a:chOff x="113" y="346"/>
            <a:chExt cx="1633" cy="1484"/>
          </a:xfrm>
        </p:grpSpPr>
        <p:pic>
          <p:nvPicPr>
            <p:cNvPr id="104453" name="Picture 5">
              <a:extLst>
                <a:ext uri="{FF2B5EF4-FFF2-40B4-BE49-F238E27FC236}">
                  <a16:creationId xmlns:a16="http://schemas.microsoft.com/office/drawing/2014/main" id="{1D3DFD57-DCF2-4038-9B5D-3A440F21F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346"/>
              <a:ext cx="1508" cy="1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454" name="Text Box 6">
              <a:extLst>
                <a:ext uri="{FF2B5EF4-FFF2-40B4-BE49-F238E27FC236}">
                  <a16:creationId xmlns:a16="http://schemas.microsoft.com/office/drawing/2014/main" id="{9BD3FB0C-FA71-81E3-6406-33FD954BAF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389"/>
              <a:ext cx="16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Len Zatman &amp; Pat Goodwin</a:t>
              </a:r>
              <a:r>
                <a:rPr kumimoji="0" lang="en-GB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04455" name="Picture 7">
            <a:extLst>
              <a:ext uri="{FF2B5EF4-FFF2-40B4-BE49-F238E27FC236}">
                <a16:creationId xmlns:a16="http://schemas.microsoft.com/office/drawing/2014/main" id="{FFCA3777-38D8-B03E-7F0D-9E8B3402E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1568450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6" name="Text Box 8">
            <a:extLst>
              <a:ext uri="{FF2B5EF4-FFF2-40B4-BE49-F238E27FC236}">
                <a16:creationId xmlns:a16="http://schemas.microsoft.com/office/drawing/2014/main" id="{02E5A2CD-527F-126E-497A-1184A7DDC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21163"/>
            <a:ext cx="1885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Beardmore-Gray</a:t>
            </a:r>
          </a:p>
        </p:txBody>
      </p:sp>
      <p:grpSp>
        <p:nvGrpSpPr>
          <p:cNvPr id="104457" name="Group 9">
            <a:extLst>
              <a:ext uri="{FF2B5EF4-FFF2-40B4-BE49-F238E27FC236}">
                <a16:creationId xmlns:a16="http://schemas.microsoft.com/office/drawing/2014/main" id="{976E7EC3-EA29-B33F-7887-751CCE06C56E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4967288"/>
            <a:ext cx="1643063" cy="1890712"/>
            <a:chOff x="167" y="3129"/>
            <a:chExt cx="1035" cy="1191"/>
          </a:xfrm>
        </p:grpSpPr>
        <p:pic>
          <p:nvPicPr>
            <p:cNvPr id="104458" name="Picture 10">
              <a:extLst>
                <a:ext uri="{FF2B5EF4-FFF2-40B4-BE49-F238E27FC236}">
                  <a16:creationId xmlns:a16="http://schemas.microsoft.com/office/drawing/2014/main" id="{5E7664DF-ADE3-D4D2-9CC8-559AA4F2A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" y="3129"/>
              <a:ext cx="1035" cy="1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4459" name="Text Box 11">
              <a:extLst>
                <a:ext uri="{FF2B5EF4-FFF2-40B4-BE49-F238E27FC236}">
                  <a16:creationId xmlns:a16="http://schemas.microsoft.com/office/drawing/2014/main" id="{BF50260F-9BA2-E0F4-3993-4DC0D62EE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" y="3923"/>
              <a:ext cx="81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Karen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Amaratunga</a:t>
              </a:r>
            </a:p>
          </p:txBody>
        </p:sp>
      </p:grpSp>
      <p:grpSp>
        <p:nvGrpSpPr>
          <p:cNvPr id="104460" name="Group 12">
            <a:extLst>
              <a:ext uri="{FF2B5EF4-FFF2-40B4-BE49-F238E27FC236}">
                <a16:creationId xmlns:a16="http://schemas.microsoft.com/office/drawing/2014/main" id="{3B8940BF-4B0A-8833-387F-6BE05ED683FF}"/>
              </a:ext>
            </a:extLst>
          </p:cNvPr>
          <p:cNvGrpSpPr>
            <a:grpSpLocks/>
          </p:cNvGrpSpPr>
          <p:nvPr/>
        </p:nvGrpSpPr>
        <p:grpSpPr bwMode="auto">
          <a:xfrm>
            <a:off x="5651500" y="-603250"/>
            <a:ext cx="4060825" cy="7940675"/>
            <a:chOff x="3560" y="-380"/>
            <a:chExt cx="2558" cy="5002"/>
          </a:xfrm>
        </p:grpSpPr>
        <p:pic>
          <p:nvPicPr>
            <p:cNvPr id="104461" name="Picture 13">
              <a:extLst>
                <a:ext uri="{FF2B5EF4-FFF2-40B4-BE49-F238E27FC236}">
                  <a16:creationId xmlns:a16="http://schemas.microsoft.com/office/drawing/2014/main" id="{0321C828-BD98-89FE-A55D-D44C0437CA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-380"/>
              <a:ext cx="2558" cy="5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462" name="Text Box 14">
              <a:extLst>
                <a:ext uri="{FF2B5EF4-FFF2-40B4-BE49-F238E27FC236}">
                  <a16:creationId xmlns:a16="http://schemas.microsoft.com/office/drawing/2014/main" id="{066D76F4-0B42-2890-BDF2-6E48D3179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3" y="1933"/>
              <a:ext cx="8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Darren Day</a:t>
              </a:r>
            </a:p>
          </p:txBody>
        </p:sp>
      </p:grpSp>
      <p:grpSp>
        <p:nvGrpSpPr>
          <p:cNvPr id="104463" name="Group 15">
            <a:extLst>
              <a:ext uri="{FF2B5EF4-FFF2-40B4-BE49-F238E27FC236}">
                <a16:creationId xmlns:a16="http://schemas.microsoft.com/office/drawing/2014/main" id="{532FF103-DB0F-1A50-4616-78ECCDBB040E}"/>
              </a:ext>
            </a:extLst>
          </p:cNvPr>
          <p:cNvGrpSpPr>
            <a:grpSpLocks/>
          </p:cNvGrpSpPr>
          <p:nvPr/>
        </p:nvGrpSpPr>
        <p:grpSpPr bwMode="auto">
          <a:xfrm>
            <a:off x="6230938" y="4540250"/>
            <a:ext cx="2913062" cy="2317750"/>
            <a:chOff x="2143" y="2330"/>
            <a:chExt cx="1993" cy="1611"/>
          </a:xfrm>
        </p:grpSpPr>
        <p:pic>
          <p:nvPicPr>
            <p:cNvPr id="104464" name="Picture 16">
              <a:extLst>
                <a:ext uri="{FF2B5EF4-FFF2-40B4-BE49-F238E27FC236}">
                  <a16:creationId xmlns:a16="http://schemas.microsoft.com/office/drawing/2014/main" id="{4B505849-3371-D68E-9368-79E11CF37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" y="2330"/>
              <a:ext cx="1985" cy="1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4465" name="Text Box 17">
              <a:extLst>
                <a:ext uri="{FF2B5EF4-FFF2-40B4-BE49-F238E27FC236}">
                  <a16:creationId xmlns:a16="http://schemas.microsoft.com/office/drawing/2014/main" id="{C17CE74B-C1A5-0C2D-D78B-9FFA6AB3BD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5" y="3295"/>
              <a:ext cx="691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Hiro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Toyama</a:t>
              </a:r>
            </a:p>
          </p:txBody>
        </p:sp>
      </p:grpSp>
      <p:grpSp>
        <p:nvGrpSpPr>
          <p:cNvPr id="104466" name="Group 18">
            <a:extLst>
              <a:ext uri="{FF2B5EF4-FFF2-40B4-BE49-F238E27FC236}">
                <a16:creationId xmlns:a16="http://schemas.microsoft.com/office/drawing/2014/main" id="{978BCCF9-B83F-C72F-9C74-33946B007E85}"/>
              </a:ext>
            </a:extLst>
          </p:cNvPr>
          <p:cNvGrpSpPr>
            <a:grpSpLocks/>
          </p:cNvGrpSpPr>
          <p:nvPr/>
        </p:nvGrpSpPr>
        <p:grpSpPr bwMode="auto">
          <a:xfrm>
            <a:off x="3851275" y="4740275"/>
            <a:ext cx="4191000" cy="2117725"/>
            <a:chOff x="2767" y="34"/>
            <a:chExt cx="2211" cy="1116"/>
          </a:xfrm>
        </p:grpSpPr>
        <p:pic>
          <p:nvPicPr>
            <p:cNvPr id="104467" name="Picture 19">
              <a:extLst>
                <a:ext uri="{FF2B5EF4-FFF2-40B4-BE49-F238E27FC236}">
                  <a16:creationId xmlns:a16="http://schemas.microsoft.com/office/drawing/2014/main" id="{7F0CF47A-0BD6-8FE9-25C3-72E8A409F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34"/>
              <a:ext cx="2211" cy="1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4468" name="Text Box 20">
              <a:extLst>
                <a:ext uri="{FF2B5EF4-FFF2-40B4-BE49-F238E27FC236}">
                  <a16:creationId xmlns:a16="http://schemas.microsoft.com/office/drawing/2014/main" id="{A89BD876-274B-A513-FD05-9FF01791C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7" y="799"/>
              <a:ext cx="312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Yuri</a:t>
              </a:r>
            </a:p>
          </p:txBody>
        </p:sp>
        <p:sp>
          <p:nvSpPr>
            <p:cNvPr id="104469" name="Text Box 21">
              <a:extLst>
                <a:ext uri="{FF2B5EF4-FFF2-40B4-BE49-F238E27FC236}">
                  <a16:creationId xmlns:a16="http://schemas.microsoft.com/office/drawing/2014/main" id="{0EF70A9C-984C-5A66-7BC9-EF25AFAE59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" y="913"/>
              <a:ext cx="278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Pat</a:t>
              </a:r>
            </a:p>
          </p:txBody>
        </p:sp>
        <p:sp>
          <p:nvSpPr>
            <p:cNvPr id="104470" name="Text Box 22">
              <a:extLst>
                <a:ext uri="{FF2B5EF4-FFF2-40B4-BE49-F238E27FC236}">
                  <a16:creationId xmlns:a16="http://schemas.microsoft.com/office/drawing/2014/main" id="{D4A897C8-6BC7-5047-E01C-41B2016E1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1" y="742"/>
              <a:ext cx="580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Sasha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Netrusov</a:t>
              </a:r>
            </a:p>
          </p:txBody>
        </p:sp>
      </p:grpSp>
      <p:grpSp>
        <p:nvGrpSpPr>
          <p:cNvPr id="104471" name="Group 23">
            <a:extLst>
              <a:ext uri="{FF2B5EF4-FFF2-40B4-BE49-F238E27FC236}">
                <a16:creationId xmlns:a16="http://schemas.microsoft.com/office/drawing/2014/main" id="{2692BBCD-7C42-6F0E-3617-8318DFAA2984}"/>
              </a:ext>
            </a:extLst>
          </p:cNvPr>
          <p:cNvGrpSpPr>
            <a:grpSpLocks/>
          </p:cNvGrpSpPr>
          <p:nvPr/>
        </p:nvGrpSpPr>
        <p:grpSpPr bwMode="auto">
          <a:xfrm>
            <a:off x="1908175" y="3425825"/>
            <a:ext cx="2692400" cy="3432175"/>
            <a:chOff x="3923" y="482"/>
            <a:chExt cx="1696" cy="2162"/>
          </a:xfrm>
        </p:grpSpPr>
        <p:pic>
          <p:nvPicPr>
            <p:cNvPr id="104472" name="Picture 24">
              <a:extLst>
                <a:ext uri="{FF2B5EF4-FFF2-40B4-BE49-F238E27FC236}">
                  <a16:creationId xmlns:a16="http://schemas.microsoft.com/office/drawing/2014/main" id="{FC291838-9706-2B3F-5C29-B6FF8E518D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482"/>
              <a:ext cx="1696" cy="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4473" name="Text Box 25">
              <a:extLst>
                <a:ext uri="{FF2B5EF4-FFF2-40B4-BE49-F238E27FC236}">
                  <a16:creationId xmlns:a16="http://schemas.microsoft.com/office/drawing/2014/main" id="{C0A007D4-C73D-BCD9-0815-AEC306ED4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205"/>
              <a:ext cx="72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Wolfgang Babel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4474" name="Text Box 26">
            <a:extLst>
              <a:ext uri="{FF2B5EF4-FFF2-40B4-BE49-F238E27FC236}">
                <a16:creationId xmlns:a16="http://schemas.microsoft.com/office/drawing/2014/main" id="{58242AD2-6F33-95F1-0D87-FFCE8001D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4652963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H. Dalton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4475" name="Group 27">
            <a:extLst>
              <a:ext uri="{FF2B5EF4-FFF2-40B4-BE49-F238E27FC236}">
                <a16:creationId xmlns:a16="http://schemas.microsoft.com/office/drawing/2014/main" id="{4440E0B0-1796-6AC3-12B9-48E01CB294DE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3357563"/>
            <a:ext cx="1679575" cy="2203450"/>
            <a:chOff x="3334" y="2784"/>
            <a:chExt cx="1582" cy="2108"/>
          </a:xfrm>
        </p:grpSpPr>
        <p:pic>
          <p:nvPicPr>
            <p:cNvPr id="104476" name="Picture 28">
              <a:extLst>
                <a:ext uri="{FF2B5EF4-FFF2-40B4-BE49-F238E27FC236}">
                  <a16:creationId xmlns:a16="http://schemas.microsoft.com/office/drawing/2014/main" id="{64B66D2E-77AD-9291-0109-E7E7A7CE76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2784"/>
              <a:ext cx="1582" cy="2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477" name="Text Box 29">
              <a:extLst>
                <a:ext uri="{FF2B5EF4-FFF2-40B4-BE49-F238E27FC236}">
                  <a16:creationId xmlns:a16="http://schemas.microsoft.com/office/drawing/2014/main" id="{3C3A343C-40DD-5DA4-A511-634E142E7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9" y="4319"/>
              <a:ext cx="1203" cy="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Paul Skipp</a:t>
              </a:r>
            </a:p>
          </p:txBody>
        </p:sp>
      </p:grpSp>
      <p:grpSp>
        <p:nvGrpSpPr>
          <p:cNvPr id="104478" name="Group 30">
            <a:extLst>
              <a:ext uri="{FF2B5EF4-FFF2-40B4-BE49-F238E27FC236}">
                <a16:creationId xmlns:a16="http://schemas.microsoft.com/office/drawing/2014/main" id="{5E67C91C-5AC6-F35A-1C2F-0990D073234E}"/>
              </a:ext>
            </a:extLst>
          </p:cNvPr>
          <p:cNvGrpSpPr>
            <a:grpSpLocks/>
          </p:cNvGrpSpPr>
          <p:nvPr/>
        </p:nvGrpSpPr>
        <p:grpSpPr bwMode="auto">
          <a:xfrm>
            <a:off x="4859338" y="0"/>
            <a:ext cx="1946275" cy="3321050"/>
            <a:chOff x="1519" y="0"/>
            <a:chExt cx="1895" cy="3226"/>
          </a:xfrm>
        </p:grpSpPr>
        <p:pic>
          <p:nvPicPr>
            <p:cNvPr id="104479" name="Picture 31">
              <a:extLst>
                <a:ext uri="{FF2B5EF4-FFF2-40B4-BE49-F238E27FC236}">
                  <a16:creationId xmlns:a16="http://schemas.microsoft.com/office/drawing/2014/main" id="{AAC71D2C-B721-2F9D-6CA8-A520A8242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0"/>
              <a:ext cx="1895" cy="3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480" name="Text Box 32">
              <a:extLst>
                <a:ext uri="{FF2B5EF4-FFF2-40B4-BE49-F238E27FC236}">
                  <a16:creationId xmlns:a16="http://schemas.microsoft.com/office/drawing/2014/main" id="{A00C84EC-F9C7-323B-3DB0-EDC462DF0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2387"/>
              <a:ext cx="1477" cy="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Claude Chan</a:t>
              </a:r>
            </a:p>
          </p:txBody>
        </p:sp>
      </p:grpSp>
      <p:grpSp>
        <p:nvGrpSpPr>
          <p:cNvPr id="104481" name="Group 33">
            <a:extLst>
              <a:ext uri="{FF2B5EF4-FFF2-40B4-BE49-F238E27FC236}">
                <a16:creationId xmlns:a16="http://schemas.microsoft.com/office/drawing/2014/main" id="{4F0E42B1-C899-2CBC-1A71-06BDD95DF4E4}"/>
              </a:ext>
            </a:extLst>
          </p:cNvPr>
          <p:cNvGrpSpPr>
            <a:grpSpLocks/>
          </p:cNvGrpSpPr>
          <p:nvPr/>
        </p:nvGrpSpPr>
        <p:grpSpPr bwMode="auto">
          <a:xfrm>
            <a:off x="2843213" y="1268413"/>
            <a:ext cx="2044700" cy="2070100"/>
            <a:chOff x="1791" y="164"/>
            <a:chExt cx="1288" cy="1304"/>
          </a:xfrm>
        </p:grpSpPr>
        <p:pic>
          <p:nvPicPr>
            <p:cNvPr id="104482" name="Picture 34">
              <a:extLst>
                <a:ext uri="{FF2B5EF4-FFF2-40B4-BE49-F238E27FC236}">
                  <a16:creationId xmlns:a16="http://schemas.microsoft.com/office/drawing/2014/main" id="{CCA177E8-5655-DC2B-E6ED-A439A427B5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164"/>
              <a:ext cx="1288" cy="1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483" name="Text Box 35">
              <a:extLst>
                <a:ext uri="{FF2B5EF4-FFF2-40B4-BE49-F238E27FC236}">
                  <a16:creationId xmlns:a16="http://schemas.microsoft.com/office/drawing/2014/main" id="{0D2E10A7-94B1-D491-07FA-BF33EA8EA6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" y="1207"/>
              <a:ext cx="9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Kevin Auton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3B29924D-32C1-8A1F-5466-A8B5A6D5F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149725"/>
            <a:ext cx="2057400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5" name="Text Box 3">
            <a:extLst>
              <a:ext uri="{FF2B5EF4-FFF2-40B4-BE49-F238E27FC236}">
                <a16:creationId xmlns:a16="http://schemas.microsoft.com/office/drawing/2014/main" id="{BF850DE9-716E-C7C7-2CB1-1A1D24031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6491288"/>
            <a:ext cx="144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Leigh Felton</a:t>
            </a:r>
          </a:p>
        </p:txBody>
      </p:sp>
      <p:pic>
        <p:nvPicPr>
          <p:cNvPr id="105476" name="Picture 4">
            <a:extLst>
              <a:ext uri="{FF2B5EF4-FFF2-40B4-BE49-F238E27FC236}">
                <a16:creationId xmlns:a16="http://schemas.microsoft.com/office/drawing/2014/main" id="{F8CDD75C-E472-A974-299E-023FBF621FC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96975"/>
            <a:ext cx="3960813" cy="3062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Text Box 5">
            <a:extLst>
              <a:ext uri="{FF2B5EF4-FFF2-40B4-BE49-F238E27FC236}">
                <a16:creationId xmlns:a16="http://schemas.microsoft.com/office/drawing/2014/main" id="{21E5E20F-3769-BA93-D5F0-941A2B7E6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3268663"/>
            <a:ext cx="971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Claude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Chan</a:t>
            </a:r>
          </a:p>
        </p:txBody>
      </p:sp>
      <p:sp>
        <p:nvSpPr>
          <p:cNvPr id="105478" name="Text Box 6">
            <a:extLst>
              <a:ext uri="{FF2B5EF4-FFF2-40B4-BE49-F238E27FC236}">
                <a16:creationId xmlns:a16="http://schemas.microsoft.com/office/drawing/2014/main" id="{546183CC-28B5-4580-5B87-6479624E0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2997200"/>
            <a:ext cx="1339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Ian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Richardson</a:t>
            </a:r>
          </a:p>
        </p:txBody>
      </p:sp>
      <p:sp>
        <p:nvSpPr>
          <p:cNvPr id="105479" name="Text Box 7">
            <a:extLst>
              <a:ext uri="{FF2B5EF4-FFF2-40B4-BE49-F238E27FC236}">
                <a16:creationId xmlns:a16="http://schemas.microsoft.com/office/drawing/2014/main" id="{C15892FD-2A8E-30C8-04E4-DC0CC39F1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3357563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Jon Cox</a:t>
            </a:r>
          </a:p>
        </p:txBody>
      </p:sp>
      <p:grpSp>
        <p:nvGrpSpPr>
          <p:cNvPr id="105480" name="Group 8">
            <a:extLst>
              <a:ext uri="{FF2B5EF4-FFF2-40B4-BE49-F238E27FC236}">
                <a16:creationId xmlns:a16="http://schemas.microsoft.com/office/drawing/2014/main" id="{010F405A-7F3F-C016-BAE1-F394C99B0B67}"/>
              </a:ext>
            </a:extLst>
          </p:cNvPr>
          <p:cNvGrpSpPr>
            <a:grpSpLocks/>
          </p:cNvGrpSpPr>
          <p:nvPr/>
        </p:nvGrpSpPr>
        <p:grpSpPr bwMode="auto">
          <a:xfrm>
            <a:off x="0" y="4276725"/>
            <a:ext cx="2879725" cy="2581275"/>
            <a:chOff x="-284" y="2252"/>
            <a:chExt cx="1814" cy="1626"/>
          </a:xfrm>
        </p:grpSpPr>
        <p:pic>
          <p:nvPicPr>
            <p:cNvPr id="105481" name="Picture 9">
              <a:extLst>
                <a:ext uri="{FF2B5EF4-FFF2-40B4-BE49-F238E27FC236}">
                  <a16:creationId xmlns:a16="http://schemas.microsoft.com/office/drawing/2014/main" id="{FA3D44BC-E47E-32CA-3216-C19A302689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" y="2252"/>
              <a:ext cx="1814" cy="1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5482" name="Text Box 10">
              <a:extLst>
                <a:ext uri="{FF2B5EF4-FFF2-40B4-BE49-F238E27FC236}">
                  <a16:creationId xmlns:a16="http://schemas.microsoft.com/office/drawing/2014/main" id="{AB2E392C-7F75-5EB1-A813-D222ED5BA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" y="3477"/>
              <a:ext cx="10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Matt Goodwin</a:t>
              </a:r>
            </a:p>
          </p:txBody>
        </p:sp>
      </p:grpSp>
      <p:grpSp>
        <p:nvGrpSpPr>
          <p:cNvPr id="105483" name="Group 11">
            <a:extLst>
              <a:ext uri="{FF2B5EF4-FFF2-40B4-BE49-F238E27FC236}">
                <a16:creationId xmlns:a16="http://schemas.microsoft.com/office/drawing/2014/main" id="{78A0F9DE-6823-75CF-14CF-A00BEBF90342}"/>
              </a:ext>
            </a:extLst>
          </p:cNvPr>
          <p:cNvGrpSpPr>
            <a:grpSpLocks/>
          </p:cNvGrpSpPr>
          <p:nvPr/>
        </p:nvGrpSpPr>
        <p:grpSpPr bwMode="auto">
          <a:xfrm>
            <a:off x="2700338" y="1196975"/>
            <a:ext cx="2063750" cy="3044825"/>
            <a:chOff x="1875" y="1831"/>
            <a:chExt cx="1300" cy="1918"/>
          </a:xfrm>
        </p:grpSpPr>
        <p:pic>
          <p:nvPicPr>
            <p:cNvPr id="105484" name="Picture 12">
              <a:extLst>
                <a:ext uri="{FF2B5EF4-FFF2-40B4-BE49-F238E27FC236}">
                  <a16:creationId xmlns:a16="http://schemas.microsoft.com/office/drawing/2014/main" id="{9D74CCC1-24C5-9AA2-0DE9-AD7F1BF7C1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" y="1831"/>
              <a:ext cx="1300" cy="1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485" name="Text Box 13">
              <a:extLst>
                <a:ext uri="{FF2B5EF4-FFF2-40B4-BE49-F238E27FC236}">
                  <a16:creationId xmlns:a16="http://schemas.microsoft.com/office/drawing/2014/main" id="{95B325A3-22F1-5B2D-524C-A331FE02BD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8" y="3079"/>
              <a:ext cx="66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Alain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Avezoux</a:t>
              </a:r>
            </a:p>
          </p:txBody>
        </p:sp>
      </p:grpSp>
      <p:grpSp>
        <p:nvGrpSpPr>
          <p:cNvPr id="105486" name="Group 14">
            <a:extLst>
              <a:ext uri="{FF2B5EF4-FFF2-40B4-BE49-F238E27FC236}">
                <a16:creationId xmlns:a16="http://schemas.microsoft.com/office/drawing/2014/main" id="{D791CC67-D379-3EF9-E076-D175071F1850}"/>
              </a:ext>
            </a:extLst>
          </p:cNvPr>
          <p:cNvGrpSpPr>
            <a:grpSpLocks/>
          </p:cNvGrpSpPr>
          <p:nvPr/>
        </p:nvGrpSpPr>
        <p:grpSpPr bwMode="auto">
          <a:xfrm>
            <a:off x="4932363" y="3733800"/>
            <a:ext cx="1844675" cy="3124200"/>
            <a:chOff x="3288" y="2478"/>
            <a:chExt cx="1162" cy="1968"/>
          </a:xfrm>
        </p:grpSpPr>
        <p:pic>
          <p:nvPicPr>
            <p:cNvPr id="105487" name="Picture 15">
              <a:extLst>
                <a:ext uri="{FF2B5EF4-FFF2-40B4-BE49-F238E27FC236}">
                  <a16:creationId xmlns:a16="http://schemas.microsoft.com/office/drawing/2014/main" id="{80401163-5075-7F15-FE30-942154DC8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2478"/>
              <a:ext cx="1162" cy="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488" name="Text Box 16">
              <a:extLst>
                <a:ext uri="{FF2B5EF4-FFF2-40B4-BE49-F238E27FC236}">
                  <a16:creationId xmlns:a16="http://schemas.microsoft.com/office/drawing/2014/main" id="{9B59AA9C-80DC-D032-1EAD-61D4F9F30B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" y="4066"/>
              <a:ext cx="9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Simon Dales</a:t>
              </a:r>
            </a:p>
          </p:txBody>
        </p:sp>
      </p:grpSp>
      <p:grpSp>
        <p:nvGrpSpPr>
          <p:cNvPr id="105489" name="Group 17">
            <a:extLst>
              <a:ext uri="{FF2B5EF4-FFF2-40B4-BE49-F238E27FC236}">
                <a16:creationId xmlns:a16="http://schemas.microsoft.com/office/drawing/2014/main" id="{413C6E42-240D-A32F-D29D-EF8555942D88}"/>
              </a:ext>
            </a:extLst>
          </p:cNvPr>
          <p:cNvGrpSpPr>
            <a:grpSpLocks/>
          </p:cNvGrpSpPr>
          <p:nvPr/>
        </p:nvGrpSpPr>
        <p:grpSpPr bwMode="auto">
          <a:xfrm>
            <a:off x="2916238" y="4275138"/>
            <a:ext cx="1692275" cy="2582862"/>
            <a:chOff x="4751" y="856"/>
            <a:chExt cx="942" cy="1570"/>
          </a:xfrm>
        </p:grpSpPr>
        <p:pic>
          <p:nvPicPr>
            <p:cNvPr id="105490" name="Picture 18">
              <a:extLst>
                <a:ext uri="{FF2B5EF4-FFF2-40B4-BE49-F238E27FC236}">
                  <a16:creationId xmlns:a16="http://schemas.microsoft.com/office/drawing/2014/main" id="{398D472D-A573-D1F3-D985-CEC71CDFF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1" y="856"/>
              <a:ext cx="942" cy="1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491" name="Text Box 19">
              <a:extLst>
                <a:ext uri="{FF2B5EF4-FFF2-40B4-BE49-F238E27FC236}">
                  <a16:creationId xmlns:a16="http://schemas.microsoft.com/office/drawing/2014/main" id="{AE531845-ABB2-9194-D25D-7CA926EBE5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5" y="1933"/>
              <a:ext cx="703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Tony Long</a:t>
              </a:r>
            </a:p>
          </p:txBody>
        </p:sp>
      </p:grpSp>
      <p:grpSp>
        <p:nvGrpSpPr>
          <p:cNvPr id="105492" name="Group 20">
            <a:extLst>
              <a:ext uri="{FF2B5EF4-FFF2-40B4-BE49-F238E27FC236}">
                <a16:creationId xmlns:a16="http://schemas.microsoft.com/office/drawing/2014/main" id="{1BF457C7-D1D6-5938-B90A-F8D7544458CC}"/>
              </a:ext>
            </a:extLst>
          </p:cNvPr>
          <p:cNvGrpSpPr>
            <a:grpSpLocks/>
          </p:cNvGrpSpPr>
          <p:nvPr/>
        </p:nvGrpSpPr>
        <p:grpSpPr bwMode="auto">
          <a:xfrm>
            <a:off x="7037388" y="1557338"/>
            <a:ext cx="2106612" cy="2557462"/>
            <a:chOff x="3502" y="856"/>
            <a:chExt cx="1270" cy="1554"/>
          </a:xfrm>
        </p:grpSpPr>
        <p:pic>
          <p:nvPicPr>
            <p:cNvPr id="105493" name="Picture 21">
              <a:extLst>
                <a:ext uri="{FF2B5EF4-FFF2-40B4-BE49-F238E27FC236}">
                  <a16:creationId xmlns:a16="http://schemas.microsoft.com/office/drawing/2014/main" id="{E5C0B5C8-108A-56D8-18C4-52674A371F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856"/>
              <a:ext cx="1268" cy="1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494" name="Text Box 22">
              <a:extLst>
                <a:ext uri="{FF2B5EF4-FFF2-40B4-BE49-F238E27FC236}">
                  <a16:creationId xmlns:a16="http://schemas.microsoft.com/office/drawing/2014/main" id="{F1D2696D-F2ED-163C-6391-24DB68E88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2" y="2048"/>
              <a:ext cx="1037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Ian Richardson</a:t>
              </a:r>
            </a:p>
          </p:txBody>
        </p:sp>
      </p:grpSp>
      <p:grpSp>
        <p:nvGrpSpPr>
          <p:cNvPr id="105495" name="Group 23">
            <a:extLst>
              <a:ext uri="{FF2B5EF4-FFF2-40B4-BE49-F238E27FC236}">
                <a16:creationId xmlns:a16="http://schemas.microsoft.com/office/drawing/2014/main" id="{0F4ACE82-E152-FB83-3167-4252CC0A2B78}"/>
              </a:ext>
            </a:extLst>
          </p:cNvPr>
          <p:cNvGrpSpPr>
            <a:grpSpLocks/>
          </p:cNvGrpSpPr>
          <p:nvPr/>
        </p:nvGrpSpPr>
        <p:grpSpPr bwMode="auto">
          <a:xfrm>
            <a:off x="6551613" y="0"/>
            <a:ext cx="2592387" cy="1774825"/>
            <a:chOff x="4604" y="78"/>
            <a:chExt cx="1633" cy="1118"/>
          </a:xfrm>
        </p:grpSpPr>
        <p:pic>
          <p:nvPicPr>
            <p:cNvPr id="105496" name="Picture 24">
              <a:extLst>
                <a:ext uri="{FF2B5EF4-FFF2-40B4-BE49-F238E27FC236}">
                  <a16:creationId xmlns:a16="http://schemas.microsoft.com/office/drawing/2014/main" id="{A6E1ABB9-D4D2-0CF7-F779-B9ACD2ABA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78"/>
              <a:ext cx="1598" cy="1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497" name="Text Box 25">
              <a:extLst>
                <a:ext uri="{FF2B5EF4-FFF2-40B4-BE49-F238E27FC236}">
                  <a16:creationId xmlns:a16="http://schemas.microsoft.com/office/drawing/2014/main" id="{D8E3DB4E-E47C-99A4-6691-C8695E6D31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1" y="981"/>
              <a:ext cx="8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David Nunn</a:t>
              </a: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5498" name="Text Box 26">
            <a:extLst>
              <a:ext uri="{FF2B5EF4-FFF2-40B4-BE49-F238E27FC236}">
                <a16:creationId xmlns:a16="http://schemas.microsoft.com/office/drawing/2014/main" id="{633C2B90-49D1-639E-8C3B-FCE1F79DB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2339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Acknowledgements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5499" name="Group 27">
            <a:extLst>
              <a:ext uri="{FF2B5EF4-FFF2-40B4-BE49-F238E27FC236}">
                <a16:creationId xmlns:a16="http://schemas.microsoft.com/office/drawing/2014/main" id="{82E10795-7F01-2439-500F-23C24C46DB9E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1628775"/>
            <a:ext cx="2393950" cy="2379663"/>
            <a:chOff x="2483" y="2821"/>
            <a:chExt cx="1508" cy="1499"/>
          </a:xfrm>
        </p:grpSpPr>
        <p:pic>
          <p:nvPicPr>
            <p:cNvPr id="105500" name="Picture 28">
              <a:extLst>
                <a:ext uri="{FF2B5EF4-FFF2-40B4-BE49-F238E27FC236}">
                  <a16:creationId xmlns:a16="http://schemas.microsoft.com/office/drawing/2014/main" id="{1A21D327-51B5-EA3D-BEAF-F1862ABE1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2821"/>
              <a:ext cx="1402" cy="1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5501" name="Text Box 29">
              <a:extLst>
                <a:ext uri="{FF2B5EF4-FFF2-40B4-BE49-F238E27FC236}">
                  <a16:creationId xmlns:a16="http://schemas.microsoft.com/office/drawing/2014/main" id="{BE72ACAE-AE59-1402-E45F-559FA2139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3" y="3854"/>
              <a:ext cx="150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Ashley Lawton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President, Phylos Inc.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E84663-7442-C7D5-A811-3CBA308B4977}"/>
              </a:ext>
            </a:extLst>
          </p:cNvPr>
          <p:cNvSpPr txBox="1"/>
          <p:nvPr/>
        </p:nvSpPr>
        <p:spPr>
          <a:xfrm>
            <a:off x="704675" y="721453"/>
            <a:ext cx="7793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For extensive discussion of all the material in this seminar go to my website:    chris-anthony.co.uk</a:t>
            </a:r>
          </a:p>
          <a:p>
            <a:endParaRPr lang="en-GB" dirty="0"/>
          </a:p>
        </p:txBody>
      </p: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1CBF4EAE-E448-3964-77BF-4B2E6DCFD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869041"/>
            <a:ext cx="87058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924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03A9A3-8E68-24E7-D426-F1BCE3EBD1E2}"/>
              </a:ext>
            </a:extLst>
          </p:cNvPr>
          <p:cNvSpPr txBox="1"/>
          <p:nvPr/>
        </p:nvSpPr>
        <p:spPr>
          <a:xfrm>
            <a:off x="662730" y="545284"/>
            <a:ext cx="766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 few more pictures of methylotroph friends</a:t>
            </a:r>
          </a:p>
        </p:txBody>
      </p:sp>
    </p:spTree>
    <p:extLst>
      <p:ext uri="{BB962C8B-B14F-4D97-AF65-F5344CB8AC3E}">
        <p14:creationId xmlns:p14="http://schemas.microsoft.com/office/powerpoint/2010/main" val="2001362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2">
            <a:extLst>
              <a:ext uri="{FF2B5EF4-FFF2-40B4-BE49-F238E27FC236}">
                <a16:creationId xmlns:a16="http://schemas.microsoft.com/office/drawing/2014/main" id="{6169CA79-9428-91C5-81B0-760FFE86E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3429000"/>
            <a:ext cx="4662487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13" descr="strings">
            <a:extLst>
              <a:ext uri="{FF2B5EF4-FFF2-40B4-BE49-F238E27FC236}">
                <a16:creationId xmlns:a16="http://schemas.microsoft.com/office/drawing/2014/main" id="{F5FC36D8-A67B-0B9A-6F58-5031442BCEE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51338"/>
            <a:ext cx="4559300" cy="2317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Text Box 15">
            <a:extLst>
              <a:ext uri="{FF2B5EF4-FFF2-40B4-BE49-F238E27FC236}">
                <a16:creationId xmlns:a16="http://schemas.microsoft.com/office/drawing/2014/main" id="{480F2525-0BE7-3E6C-56E0-A3C6B891F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768975"/>
            <a:ext cx="1466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Colin Murrell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GB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nd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fiddle</a:t>
            </a:r>
          </a:p>
        </p:txBody>
      </p:sp>
      <p:grpSp>
        <p:nvGrpSpPr>
          <p:cNvPr id="3078" name="Group 17">
            <a:extLst>
              <a:ext uri="{FF2B5EF4-FFF2-40B4-BE49-F238E27FC236}">
                <a16:creationId xmlns:a16="http://schemas.microsoft.com/office/drawing/2014/main" id="{6D1B7D7A-5F85-BFD5-166A-60DB2B85690C}"/>
              </a:ext>
            </a:extLst>
          </p:cNvPr>
          <p:cNvGrpSpPr>
            <a:grpSpLocks/>
          </p:cNvGrpSpPr>
          <p:nvPr/>
        </p:nvGrpSpPr>
        <p:grpSpPr bwMode="auto">
          <a:xfrm>
            <a:off x="5922963" y="119063"/>
            <a:ext cx="3221037" cy="3309937"/>
            <a:chOff x="3731" y="629"/>
            <a:chExt cx="1937" cy="2331"/>
          </a:xfrm>
        </p:grpSpPr>
        <p:pic>
          <p:nvPicPr>
            <p:cNvPr id="3083" name="Picture 6" descr="chriscello">
              <a:extLst>
                <a:ext uri="{FF2B5EF4-FFF2-40B4-BE49-F238E27FC236}">
                  <a16:creationId xmlns:a16="http://schemas.microsoft.com/office/drawing/2014/main" id="{0F0DDEBD-21BC-7328-B15D-F55985066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1" y="629"/>
              <a:ext cx="1937" cy="2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84" name="Text Box 16">
              <a:extLst>
                <a:ext uri="{FF2B5EF4-FFF2-40B4-BE49-F238E27FC236}">
                  <a16:creationId xmlns:a16="http://schemas.microsoft.com/office/drawing/2014/main" id="{807B8C92-FA4E-9A7C-8E52-5E7E57807A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6" y="2615"/>
              <a:ext cx="814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 BioCellist</a:t>
              </a:r>
            </a:p>
          </p:txBody>
        </p:sp>
      </p:grpSp>
      <p:sp>
        <p:nvSpPr>
          <p:cNvPr id="3079" name="Text Box 20">
            <a:extLst>
              <a:ext uri="{FF2B5EF4-FFF2-40B4-BE49-F238E27FC236}">
                <a16:creationId xmlns:a16="http://schemas.microsoft.com/office/drawing/2014/main" id="{D928247E-2688-A874-6AC5-A086A5883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038" y="6129338"/>
            <a:ext cx="177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Colin grown up </a:t>
            </a:r>
          </a:p>
        </p:txBody>
      </p:sp>
      <p:pic>
        <p:nvPicPr>
          <p:cNvPr id="3080" name="Picture 24">
            <a:extLst>
              <a:ext uri="{FF2B5EF4-FFF2-40B4-BE49-F238E27FC236}">
                <a16:creationId xmlns:a16="http://schemas.microsoft.com/office/drawing/2014/main" id="{E9DBBC6E-9110-6DC0-2255-6A02FBE45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4481513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1" name="Text Box 26">
            <a:extLst>
              <a:ext uri="{FF2B5EF4-FFF2-40B4-BE49-F238E27FC236}">
                <a16:creationId xmlns:a16="http://schemas.microsoft.com/office/drawing/2014/main" id="{7325D9F8-76D8-8FC1-1910-4331472ED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159125"/>
            <a:ext cx="717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Chris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1959</a:t>
            </a:r>
          </a:p>
        </p:txBody>
      </p:sp>
      <p:sp>
        <p:nvSpPr>
          <p:cNvPr id="3082" name="Text Box 27">
            <a:extLst>
              <a:ext uri="{FF2B5EF4-FFF2-40B4-BE49-F238E27FC236}">
                <a16:creationId xmlns:a16="http://schemas.microsoft.com/office/drawing/2014/main" id="{0E4C1E09-88A7-03DB-35FC-269C004F5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338" y="604043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1977</a:t>
            </a:r>
          </a:p>
        </p:txBody>
      </p:sp>
    </p:spTree>
    <p:extLst>
      <p:ext uri="{BB962C8B-B14F-4D97-AF65-F5344CB8AC3E}">
        <p14:creationId xmlns:p14="http://schemas.microsoft.com/office/powerpoint/2010/main" val="11001483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0">
            <a:extLst>
              <a:ext uri="{FF2B5EF4-FFF2-40B4-BE49-F238E27FC236}">
                <a16:creationId xmlns:a16="http://schemas.microsoft.com/office/drawing/2014/main" id="{C174C365-7D64-9C8D-36D3-3F35A11CC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238"/>
            <a:ext cx="4211638" cy="305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5">
            <a:extLst>
              <a:ext uri="{FF2B5EF4-FFF2-40B4-BE49-F238E27FC236}">
                <a16:creationId xmlns:a16="http://schemas.microsoft.com/office/drawing/2014/main" id="{D77EE541-2E88-425C-407B-A5E30A7D1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17475"/>
            <a:ext cx="201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friends</a:t>
            </a:r>
          </a:p>
        </p:txBody>
      </p:sp>
      <p:grpSp>
        <p:nvGrpSpPr>
          <p:cNvPr id="39940" name="Group 13">
            <a:extLst>
              <a:ext uri="{FF2B5EF4-FFF2-40B4-BE49-F238E27FC236}">
                <a16:creationId xmlns:a16="http://schemas.microsoft.com/office/drawing/2014/main" id="{0E1502B8-4DCC-E65D-9FCE-0C08CFAE6B6A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0"/>
            <a:ext cx="2339975" cy="3068638"/>
            <a:chOff x="3334" y="2784"/>
            <a:chExt cx="1582" cy="2108"/>
          </a:xfrm>
        </p:grpSpPr>
        <p:pic>
          <p:nvPicPr>
            <p:cNvPr id="39952" name="Picture 11" descr="paulskipp">
              <a:extLst>
                <a:ext uri="{FF2B5EF4-FFF2-40B4-BE49-F238E27FC236}">
                  <a16:creationId xmlns:a16="http://schemas.microsoft.com/office/drawing/2014/main" id="{A650DC9D-5BAF-4126-CB9F-2117396132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2784"/>
              <a:ext cx="1582" cy="2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3" name="Text Box 12">
              <a:extLst>
                <a:ext uri="{FF2B5EF4-FFF2-40B4-BE49-F238E27FC236}">
                  <a16:creationId xmlns:a16="http://schemas.microsoft.com/office/drawing/2014/main" id="{B502CCAF-040B-2C5C-8AE9-76975900F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0" y="4319"/>
              <a:ext cx="86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Paul Skipp</a:t>
              </a:r>
            </a:p>
          </p:txBody>
        </p:sp>
      </p:grpSp>
      <p:grpSp>
        <p:nvGrpSpPr>
          <p:cNvPr id="39941" name="Group 15">
            <a:extLst>
              <a:ext uri="{FF2B5EF4-FFF2-40B4-BE49-F238E27FC236}">
                <a16:creationId xmlns:a16="http://schemas.microsoft.com/office/drawing/2014/main" id="{2D9FD16D-939B-017F-C8C3-F41A6DCF01A2}"/>
              </a:ext>
            </a:extLst>
          </p:cNvPr>
          <p:cNvGrpSpPr>
            <a:grpSpLocks/>
          </p:cNvGrpSpPr>
          <p:nvPr/>
        </p:nvGrpSpPr>
        <p:grpSpPr bwMode="auto">
          <a:xfrm>
            <a:off x="6281738" y="-261938"/>
            <a:ext cx="2862262" cy="2514601"/>
            <a:chOff x="3575" y="119"/>
            <a:chExt cx="2185" cy="1925"/>
          </a:xfrm>
        </p:grpSpPr>
        <p:pic>
          <p:nvPicPr>
            <p:cNvPr id="39950" name="Picture 8" descr="kondratieva&amp;me">
              <a:extLst>
                <a:ext uri="{FF2B5EF4-FFF2-40B4-BE49-F238E27FC236}">
                  <a16:creationId xmlns:a16="http://schemas.microsoft.com/office/drawing/2014/main" id="{9D7B40FA-165E-A572-DB42-DC537EFDD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" y="119"/>
              <a:ext cx="2185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1" name="Text Box 14">
              <a:extLst>
                <a:ext uri="{FF2B5EF4-FFF2-40B4-BE49-F238E27FC236}">
                  <a16:creationId xmlns:a16="http://schemas.microsoft.com/office/drawing/2014/main" id="{FE1686F9-0D71-A064-0335-BCCBCC606B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" y="1763"/>
              <a:ext cx="1071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Kondratieva</a:t>
              </a:r>
            </a:p>
          </p:txBody>
        </p:sp>
      </p:grpSp>
      <p:grpSp>
        <p:nvGrpSpPr>
          <p:cNvPr id="39942" name="Group 23">
            <a:extLst>
              <a:ext uri="{FF2B5EF4-FFF2-40B4-BE49-F238E27FC236}">
                <a16:creationId xmlns:a16="http://schemas.microsoft.com/office/drawing/2014/main" id="{4DEB128F-4845-778F-55FD-8630AF343B99}"/>
              </a:ext>
            </a:extLst>
          </p:cNvPr>
          <p:cNvGrpSpPr>
            <a:grpSpLocks/>
          </p:cNvGrpSpPr>
          <p:nvPr/>
        </p:nvGrpSpPr>
        <p:grpSpPr bwMode="auto">
          <a:xfrm>
            <a:off x="0" y="819150"/>
            <a:ext cx="3941763" cy="3006725"/>
            <a:chOff x="2143" y="2330"/>
            <a:chExt cx="1985" cy="1611"/>
          </a:xfrm>
        </p:grpSpPr>
        <p:pic>
          <p:nvPicPr>
            <p:cNvPr id="39948" name="Picture 20">
              <a:extLst>
                <a:ext uri="{FF2B5EF4-FFF2-40B4-BE49-F238E27FC236}">
                  <a16:creationId xmlns:a16="http://schemas.microsoft.com/office/drawing/2014/main" id="{B7012EF6-CBAE-1385-FA13-B907FDB4F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" y="2330"/>
              <a:ext cx="1985" cy="1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949" name="Text Box 22">
              <a:extLst>
                <a:ext uri="{FF2B5EF4-FFF2-40B4-BE49-F238E27FC236}">
                  <a16:creationId xmlns:a16="http://schemas.microsoft.com/office/drawing/2014/main" id="{ADFEE1A8-D51F-99B8-F2A8-B411355BE2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" y="3295"/>
              <a:ext cx="509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Hiro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Toyama</a:t>
              </a:r>
            </a:p>
          </p:txBody>
        </p:sp>
      </p:grpSp>
      <p:sp>
        <p:nvSpPr>
          <p:cNvPr id="39943" name="Text Box 25">
            <a:extLst>
              <a:ext uri="{FF2B5EF4-FFF2-40B4-BE49-F238E27FC236}">
                <a16:creationId xmlns:a16="http://schemas.microsoft.com/office/drawing/2014/main" id="{001B6D97-A2CE-310A-CF40-6DC77F3DF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00138" y="70310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9944" name="Picture 26" descr="Mary&amp;">
            <a:extLst>
              <a:ext uri="{FF2B5EF4-FFF2-40B4-BE49-F238E27FC236}">
                <a16:creationId xmlns:a16="http://schemas.microsoft.com/office/drawing/2014/main" id="{B36901AF-279B-49F6-F44F-D963BA676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4016375"/>
            <a:ext cx="2951162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28">
            <a:extLst>
              <a:ext uri="{FF2B5EF4-FFF2-40B4-BE49-F238E27FC236}">
                <a16:creationId xmlns:a16="http://schemas.microsoft.com/office/drawing/2014/main" id="{A0C3D47E-0C77-6336-739D-85D06EE01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2259013"/>
            <a:ext cx="2876550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6" name="Picture 29">
            <a:extLst>
              <a:ext uri="{FF2B5EF4-FFF2-40B4-BE49-F238E27FC236}">
                <a16:creationId xmlns:a16="http://schemas.microsoft.com/office/drawing/2014/main" id="{F06AE59B-268D-693D-5FDD-807150BFA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798763"/>
            <a:ext cx="2592388" cy="40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7" name="Picture 31">
            <a:extLst>
              <a:ext uri="{FF2B5EF4-FFF2-40B4-BE49-F238E27FC236}">
                <a16:creationId xmlns:a16="http://schemas.microsoft.com/office/drawing/2014/main" id="{89179F30-55AC-608B-813A-9B3C7E745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4529138"/>
            <a:ext cx="1828800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568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PQQ and other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quinoproteins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novel prosthetic group of MDH was later in other dehydrogenases and Hans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Duine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Hans Frank called these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Quinoproteins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These include the alcohol dehydrogenase of  acetic acid bacteria and the typical glucose dehydrogenase in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Pseudomonas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 coli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10" y="4157737"/>
            <a:ext cx="1683520" cy="218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60" y="4157737"/>
            <a:ext cx="2221723" cy="183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507" y="3872081"/>
            <a:ext cx="3877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Hauge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described GDH and PQQ very early 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1360" y="611016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Duine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Hans Frank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‘invented’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quinoproteins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3373" y="5358164"/>
            <a:ext cx="4418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No PQQ-containing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quinoproteins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have been described in anything other than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bactera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294754" y="1202905"/>
            <a:ext cx="4836608" cy="4155259"/>
            <a:chOff x="2709556" y="397786"/>
            <a:chExt cx="7486153" cy="644978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556" y="397786"/>
              <a:ext cx="7486153" cy="437040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326210" y="5032198"/>
              <a:ext cx="5608117" cy="181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Friends from Yamaguchi, Japan: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Matsushita,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Uragami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(?),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Ameyama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Adachi.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Found many new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quinoproteins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especially in Acetic acid bacteria </a:t>
              </a:r>
            </a:p>
          </p:txBody>
        </p:sp>
      </p:grp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1" y="1145488"/>
            <a:ext cx="3571706" cy="272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267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A9C5998-0DE2-3100-E9D9-15199B703AB2}"/>
              </a:ext>
            </a:extLst>
          </p:cNvPr>
          <p:cNvSpPr txBox="1"/>
          <p:nvPr/>
        </p:nvSpPr>
        <p:spPr>
          <a:xfrm>
            <a:off x="704335" y="428178"/>
            <a:ext cx="7908324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1. The rise of the methylotrophs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Always specialised genera; never the usual types of bacteria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Many grow well on ‘ordinary’ substrates – succinate, lactate etc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2 species in 1960.  Only 4 papers in my PhD introduction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hundreds of species now – with enormous genetic diversity</a:t>
            </a: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wealth of novel metabolic pathways for conversion of  formaldehyde to cell material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Unusual energy transduction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egular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symposia (from 1970 to present day)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ndustrial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exploitation.  This is because of their metabolic diversity and because their growth substrate, methanol, is inexpensive</a:t>
            </a:r>
          </a:p>
        </p:txBody>
      </p:sp>
    </p:spTree>
    <p:extLst>
      <p:ext uri="{BB962C8B-B14F-4D97-AF65-F5344CB8AC3E}">
        <p14:creationId xmlns:p14="http://schemas.microsoft.com/office/powerpoint/2010/main" val="4088587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260648"/>
            <a:ext cx="5933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main ‘workhorses’ in the study of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methylotrophs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692696"/>
            <a:ext cx="518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Methylobacterium</a:t>
            </a: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extorquens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pink facultative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methylotroph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1845"/>
            <a:ext cx="2615295" cy="7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70553"/>
            <a:ext cx="1728192" cy="163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31250"/>
            <a:ext cx="1252813" cy="167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65647"/>
            <a:ext cx="1790707" cy="164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67544" y="3162454"/>
            <a:ext cx="2036213" cy="3146866"/>
            <a:chOff x="747197" y="2780928"/>
            <a:chExt cx="2036213" cy="314686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97" y="2780928"/>
              <a:ext cx="2036212" cy="2737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47198" y="5589240"/>
              <a:ext cx="2036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 Rod Quayle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555776" y="3139326"/>
            <a:ext cx="2926944" cy="3602042"/>
            <a:chOff x="2907964" y="2747775"/>
            <a:chExt cx="2926944" cy="3602042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636" y="2747775"/>
              <a:ext cx="2847600" cy="2804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907964" y="5518820"/>
              <a:ext cx="29269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My PhD supervisor and my first research student (Len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Zatman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and Pat Dunstan, now Goodwin)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08104" y="3615441"/>
            <a:ext cx="3161916" cy="2909903"/>
            <a:chOff x="5874580" y="3120677"/>
            <a:chExt cx="3303587" cy="2909903"/>
          </a:xfrm>
        </p:grpSpPr>
        <p:sp>
          <p:nvSpPr>
            <p:cNvPr id="7" name="TextBox 6"/>
            <p:cNvSpPr txBox="1"/>
            <p:nvPr/>
          </p:nvSpPr>
          <p:spPr>
            <a:xfrm>
              <a:off x="5940152" y="5661248"/>
              <a:ext cx="309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Howard Dalton, Rod and me</a:t>
              </a:r>
            </a:p>
          </p:txBody>
        </p: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4580" y="3120677"/>
              <a:ext cx="3303587" cy="2468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5950097" y="861973"/>
            <a:ext cx="2205093" cy="2607677"/>
            <a:chOff x="5950097" y="861973"/>
            <a:chExt cx="2205093" cy="2607677"/>
          </a:xfrm>
        </p:grpSpPr>
        <p:pic>
          <p:nvPicPr>
            <p:cNvPr id="1035" name="Picture 11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08" t="15181" r="37872" b="24573"/>
            <a:stretch/>
          </p:blipFill>
          <p:spPr bwMode="auto">
            <a:xfrm>
              <a:off x="5950097" y="861973"/>
              <a:ext cx="2205093" cy="21888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383425" y="3100318"/>
              <a:ext cx="1245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 in 1963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7640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13" y="0"/>
            <a:ext cx="8370887" cy="757238"/>
          </a:xfrm>
        </p:spPr>
        <p:txBody>
          <a:bodyPr/>
          <a:lstStyle/>
          <a:p>
            <a:pPr eaLnBrk="1" hangingPunct="1"/>
            <a:r>
              <a:rPr lang="en-GB" sz="3200">
                <a:solidFill>
                  <a:srgbClr val="990000"/>
                </a:solidFill>
              </a:rPr>
              <a:t>The Biochemistry of Methylotrophs  1982</a:t>
            </a:r>
          </a:p>
        </p:txBody>
      </p:sp>
      <p:pic>
        <p:nvPicPr>
          <p:cNvPr id="27651" name="Picture 3" descr="Bookp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604838"/>
            <a:ext cx="3800475" cy="5794375"/>
          </a:xfrm>
          <a:solidFill>
            <a:schemeClr val="accent1"/>
          </a:solidFill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427538" y="3357563"/>
            <a:ext cx="15843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Chapters 12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 pages 350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Index 48 pages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Tables 60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Figures 57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References 1300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035675" y="1222375"/>
            <a:ext cx="31226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Methylotrophic bacteria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Ribulose bisphosphate pathway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Ribulose monophosphate cycle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Serine pathway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TCA cycle and growth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on multicarbon compounds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Oxidation of methane, methanol,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formaldehyde and formate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Oxidation of methylated amines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Electron transport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energy transduction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Growth yields and bioenergetics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Methylotrophic yeasts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Methanogens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methanogenesis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Commercial exploitation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851275" y="60213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7655" name="Picture 7" descr="bookco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0" y="998538"/>
            <a:ext cx="3614738" cy="5491162"/>
          </a:xfrm>
          <a:noFill/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048125" y="5897563"/>
            <a:ext cx="5099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CD version is available and the complete book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 on my website: chris-anthony.co.uk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098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781175" y="188913"/>
            <a:ext cx="62744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The ICI ‘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Pruteen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’ plant at Billingham, UK 1980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CC0000"/>
                </a:solidFill>
              </a:rPr>
              <a:t>For production of protein supplement for cattle feed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26627" name="Picture 3" descr="fermenter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4591" y="955766"/>
            <a:ext cx="6274475" cy="4542879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051050" y="5516563"/>
            <a:ext cx="507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centre tower is the 1.5 million litre fermenter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403350" y="5949950"/>
            <a:ext cx="6470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contains about 100,000,000,000,000,000,000 methylotrophs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10% of their soluble protein is Methanol dehydrogenase</a:t>
            </a:r>
          </a:p>
        </p:txBody>
      </p:sp>
    </p:spTree>
    <p:extLst>
      <p:ext uri="{BB962C8B-B14F-4D97-AF65-F5344CB8AC3E}">
        <p14:creationId xmlns:p14="http://schemas.microsoft.com/office/powerpoint/2010/main" val="2266600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833362-F8EA-4F66-E8DB-FF3EDA20FD86}"/>
              </a:ext>
            </a:extLst>
          </p:cNvPr>
          <p:cNvSpPr txBox="1"/>
          <p:nvPr/>
        </p:nvSpPr>
        <p:spPr>
          <a:xfrm>
            <a:off x="630195" y="308920"/>
            <a:ext cx="793303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2</a:t>
            </a:r>
            <a:r>
              <a:rPr lang="en-GB" sz="2400" b="1" baseline="30000" dirty="0">
                <a:solidFill>
                  <a:srgbClr val="FF0000"/>
                </a:solidFill>
              </a:rPr>
              <a:t>nd</a:t>
            </a:r>
            <a:r>
              <a:rPr lang="en-GB" sz="2400" b="1" dirty="0">
                <a:solidFill>
                  <a:srgbClr val="FF0000"/>
                </a:solidFill>
              </a:rPr>
              <a:t> Story: Methanol dehydrogenase </a:t>
            </a:r>
          </a:p>
          <a:p>
            <a:endParaRPr lang="en-GB" dirty="0"/>
          </a:p>
          <a:p>
            <a:r>
              <a:rPr lang="en-GB" sz="1800" i="1" dirty="0"/>
              <a:t>An enzyme with a remarkable structure and novel type of prosthetic group  - </a:t>
            </a:r>
            <a:r>
              <a:rPr lang="en-GB" sz="1800" b="1" i="1" dirty="0">
                <a:solidFill>
                  <a:srgbClr val="FF0000"/>
                </a:solidFill>
              </a:rPr>
              <a:t>PQQ</a:t>
            </a:r>
            <a:r>
              <a:rPr lang="en-GB" sz="1800" i="1" dirty="0"/>
              <a:t>     (the first </a:t>
            </a:r>
            <a:r>
              <a:rPr lang="en-GB" sz="1800" i="1" dirty="0" err="1"/>
              <a:t>Quinoprotein</a:t>
            </a:r>
            <a:r>
              <a:rPr lang="en-GB" sz="1800" i="1" dirty="0"/>
              <a:t>).    The false claim that PQQ is a new vitamin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B194D8-D177-E937-4B21-68BBB87DB681}"/>
              </a:ext>
            </a:extLst>
          </p:cNvPr>
          <p:cNvSpPr txBox="1"/>
          <p:nvPr/>
        </p:nvSpPr>
        <p:spPr>
          <a:xfrm>
            <a:off x="531341" y="1786217"/>
            <a:ext cx="8303740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Oxidising enzymes</a:t>
            </a:r>
            <a:r>
              <a:rPr lang="en-GB" sz="2400" dirty="0"/>
              <a:t>.</a:t>
            </a:r>
          </a:p>
          <a:p>
            <a:r>
              <a:rPr lang="en-GB" dirty="0"/>
              <a:t> Most common:    alcohol  +  NAD+             aldehyde  +  NAD  +   H+</a:t>
            </a:r>
          </a:p>
          <a:p>
            <a:endParaRPr lang="en-GB" dirty="0"/>
          </a:p>
          <a:p>
            <a:r>
              <a:rPr lang="en-GB" dirty="0"/>
              <a:t>Alternative oxidising enzymes are membrane bound and  have FAD or FMN as a bound prosthetic group:  succinate + </a:t>
            </a:r>
            <a:r>
              <a:rPr lang="en-GB" dirty="0" err="1"/>
              <a:t>Enz</a:t>
            </a:r>
            <a:r>
              <a:rPr lang="en-GB" dirty="0"/>
              <a:t>-FAD      fumarate + Enz-FADH2  </a:t>
            </a:r>
          </a:p>
          <a:p>
            <a:endParaRPr lang="en-GB" dirty="0"/>
          </a:p>
          <a:p>
            <a:r>
              <a:rPr lang="en-GB" dirty="0"/>
              <a:t>Most living things have an NAD-linked alcohol dehydrogenase </a:t>
            </a:r>
          </a:p>
          <a:p>
            <a:r>
              <a:rPr lang="en-GB" dirty="0"/>
              <a:t>BUT none oxidises methanol so my supervisor, Len </a:t>
            </a:r>
            <a:r>
              <a:rPr lang="en-GB" dirty="0" err="1"/>
              <a:t>Zatman</a:t>
            </a:r>
            <a:r>
              <a:rPr lang="en-GB" dirty="0"/>
              <a:t>, thought there might be an interesting dehydrogenase in bacteria able to oxidise methanol to formaldehyde.</a:t>
            </a:r>
          </a:p>
          <a:p>
            <a:endParaRPr lang="en-GB" dirty="0"/>
          </a:p>
          <a:p>
            <a:r>
              <a:rPr lang="en-GB" sz="2400" b="1" dirty="0">
                <a:solidFill>
                  <a:srgbClr val="FF0000"/>
                </a:solidFill>
              </a:rPr>
              <a:t>My project</a:t>
            </a:r>
            <a:r>
              <a:rPr lang="en-GB" dirty="0"/>
              <a:t>: Isolate a bacterium able to grow on methanol and therefore able to oxidise it.   Then find the enzyme responsible. </a:t>
            </a:r>
          </a:p>
          <a:p>
            <a:r>
              <a:rPr lang="en-GB" dirty="0"/>
              <a:t>I thought this was a trivial problem but it was not.</a:t>
            </a:r>
          </a:p>
          <a:p>
            <a:r>
              <a:rPr lang="en-GB" dirty="0"/>
              <a:t>My first paper was on a novel methanol dehydrogenase (1964)</a:t>
            </a:r>
          </a:p>
          <a:p>
            <a:r>
              <a:rPr lang="en-GB" dirty="0"/>
              <a:t>My last paper was on the very high (atomic) resolution of this enzyme (2004) 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3A5312B-07E9-7533-20B8-0CB21D68A377}"/>
              </a:ext>
            </a:extLst>
          </p:cNvPr>
          <p:cNvCxnSpPr/>
          <p:nvPr/>
        </p:nvCxnSpPr>
        <p:spPr>
          <a:xfrm>
            <a:off x="4026940" y="2331459"/>
            <a:ext cx="2718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52F8A5-67DE-B8BF-1E1B-B04120744B3B}"/>
              </a:ext>
            </a:extLst>
          </p:cNvPr>
          <p:cNvCxnSpPr/>
          <p:nvPr/>
        </p:nvCxnSpPr>
        <p:spPr>
          <a:xfrm>
            <a:off x="4231678" y="3160553"/>
            <a:ext cx="1853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992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36858</TotalTime>
  <Words>3212</Words>
  <Application>Microsoft Office PowerPoint</Application>
  <PresentationFormat>On-screen Show (4:3)</PresentationFormat>
  <Paragraphs>493</Paragraphs>
  <Slides>47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Arial</vt:lpstr>
      <vt:lpstr>BlinkMacSystemFont</vt:lpstr>
      <vt:lpstr>Calibri</vt:lpstr>
      <vt:lpstr>Calibri Light</vt:lpstr>
      <vt:lpstr>Times New Roman</vt:lpstr>
      <vt:lpstr>Office Theme</vt:lpstr>
      <vt:lpstr>1_Office Theme</vt:lpstr>
      <vt:lpstr>Default Design</vt:lpstr>
      <vt:lpstr>1_Default Design</vt:lpstr>
      <vt:lpstr>2_Default Design</vt:lpstr>
      <vt:lpstr>3_Default Design</vt:lpstr>
      <vt:lpstr>4_Default Design</vt:lpstr>
      <vt:lpstr>Image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Biochemistry of Methylotrophs  1982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ß-propeller structure of MDH</vt:lpstr>
      <vt:lpstr>PowerPoint Presentation</vt:lpstr>
      <vt:lpstr>The calcium ion in MDH</vt:lpstr>
      <vt:lpstr>PowerPoint Presentation</vt:lpstr>
      <vt:lpstr>Tryptophan docking system</vt:lpstr>
      <vt:lpstr>PowerPoint Presentation</vt:lpstr>
      <vt:lpstr>PowerPoint Presentation</vt:lpstr>
      <vt:lpstr>PowerPoint Presentation</vt:lpstr>
      <vt:lpstr>The active site of MDH</vt:lpstr>
      <vt:lpstr>The path of electrons and protons during the oxidative part of the reaction mechanism of MDH</vt:lpstr>
      <vt:lpstr>PowerPoint Presentation</vt:lpstr>
      <vt:lpstr>Premature announcement that PQQ is a vitamin for mammals</vt:lpstr>
      <vt:lpstr>PowerPoint Presentation</vt:lpstr>
      <vt:lpstr>PowerPoint Presentation</vt:lpstr>
      <vt:lpstr>PowerPoint Presentation</vt:lpstr>
      <vt:lpstr>PowerPoint Presentation</vt:lpstr>
      <vt:lpstr>Electron transport during methanol oxidation</vt:lpstr>
      <vt:lpstr>Structure of cytochrome cH</vt:lpstr>
      <vt:lpstr>PowerPoint Presentation</vt:lpstr>
      <vt:lpstr>PowerPoint Presentation</vt:lpstr>
      <vt:lpstr>Expression of  the mxa operon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Anthony</dc:creator>
  <cp:lastModifiedBy>Christopher Anthony</cp:lastModifiedBy>
  <cp:revision>93</cp:revision>
  <cp:lastPrinted>2024-05-16T13:54:08Z</cp:lastPrinted>
  <dcterms:created xsi:type="dcterms:W3CDTF">2024-03-21T15:06:44Z</dcterms:created>
  <dcterms:modified xsi:type="dcterms:W3CDTF">2024-05-27T09:12:20Z</dcterms:modified>
</cp:coreProperties>
</file>